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Alex Brush"/>
      <p:regular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Great Vibes"/>
      <p:regular r:id="rId25"/>
    </p:embeddedFont>
    <p:embeddedFont>
      <p:font typeface="EB Garamond"/>
      <p:regular r:id="rId26"/>
      <p:bold r:id="rId27"/>
      <p:italic r:id="rId28"/>
      <p:boldItalic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Work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xBrush-regular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BGaramond-regular.fntdata"/><Relationship Id="rId25" Type="http://schemas.openxmlformats.org/officeDocument/2006/relationships/font" Target="fonts/GreatVibes-regular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7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9.xml"/><Relationship Id="rId35" Type="http://schemas.openxmlformats.org/officeDocument/2006/relationships/font" Target="fonts/WorkSansSemiBold-bold.fntdata"/><Relationship Id="rId12" Type="http://schemas.openxmlformats.org/officeDocument/2006/relationships/slide" Target="slides/slide8.xml"/><Relationship Id="rId34" Type="http://schemas.openxmlformats.org/officeDocument/2006/relationships/font" Target="fonts/WorkSans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WorkSans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WorkSansSemiBol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1cd4f4cb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31cd4f4cb5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1cd4f4c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31cd4f4cb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18341f55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318341f55b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18341f55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318341f55b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18341f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318341f55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18341f55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318341f55b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8341f55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318341f55b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18341f55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318341f55b_0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18341f55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318341f55b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18341f55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318341f55b_0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18341f55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318341f55b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cMOuEp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www.bochinspaw.com/" TargetMode="External"/><Relationship Id="rId5" Type="http://schemas.openxmlformats.org/officeDocument/2006/relationships/hyperlink" Target="https://vt.tiktok.com/ZSJS9nQWc/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www.instagram.com/bochins.paw" TargetMode="External"/><Relationship Id="rId8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3000">
                <a:schemeClr val="lt1"/>
              </a:gs>
              <a:gs pos="100000">
                <a:srgbClr val="C0A27A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783436" y="2206624"/>
            <a:ext cx="555598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r>
              <a:rPr b="0" lang="en-US" sz="3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for download this template </a:t>
            </a:r>
            <a:r>
              <a:rPr b="1" lang="en-US" sz="3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0" sz="3200">
              <a:solidFill>
                <a:srgbClr val="38562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1794738" y="3562940"/>
            <a:ext cx="827820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NOT allowed</a:t>
            </a:r>
            <a:r>
              <a:rPr b="0" lang="en-US" sz="28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 to sublicense, sell, resell or rent this Template</a:t>
            </a: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8726" l="0" r="0" t="17733"/>
          <a:stretch/>
        </p:blipFill>
        <p:spPr>
          <a:xfrm>
            <a:off x="186231" y="97820"/>
            <a:ext cx="5097880" cy="21088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8592667" y="5594402"/>
            <a:ext cx="33875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Kindly to support me by :</a:t>
            </a:r>
            <a:endParaRPr/>
          </a:p>
        </p:txBody>
      </p:sp>
      <p:pic>
        <p:nvPicPr>
          <p:cNvPr id="27" name="Google Shape;2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6715" y="6025987"/>
            <a:ext cx="584759" cy="58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2946" y="6084636"/>
            <a:ext cx="491993" cy="47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6410" y="6065961"/>
            <a:ext cx="491993" cy="491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/>
        </p:nvSpPr>
        <p:spPr>
          <a:xfrm>
            <a:off x="1794738" y="4769037"/>
            <a:ext cx="85734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Visit me on </a:t>
            </a:r>
            <a:r>
              <a:rPr b="1" lang="en-US" sz="3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www.bochinspaw.com</a:t>
            </a:r>
            <a:endParaRPr b="1" sz="3600" u="none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47.png"/><Relationship Id="rId11" Type="http://schemas.openxmlformats.org/officeDocument/2006/relationships/image" Target="../media/image30.png"/><Relationship Id="rId10" Type="http://schemas.openxmlformats.org/officeDocument/2006/relationships/hyperlink" Target="https://deipo.org.tw/?page_id=705" TargetMode="External"/><Relationship Id="rId9" Type="http://schemas.openxmlformats.org/officeDocument/2006/relationships/image" Target="../media/image44.png"/><Relationship Id="rId5" Type="http://schemas.openxmlformats.org/officeDocument/2006/relationships/hyperlink" Target="https://www.moc.gov.tw/webarticle_117805.html" TargetMode="External"/><Relationship Id="rId6" Type="http://schemas.openxmlformats.org/officeDocument/2006/relationships/image" Target="../media/image46.png"/><Relationship Id="rId7" Type="http://schemas.openxmlformats.org/officeDocument/2006/relationships/hyperlink" Target="http://dc-indiegame.tca.org.tw/page" TargetMode="External"/><Relationship Id="rId8" Type="http://schemas.openxmlformats.org/officeDocument/2006/relationships/hyperlink" Target="https://aisubsidy.tca.org.tw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33.png"/><Relationship Id="rId5" Type="http://schemas.openxmlformats.org/officeDocument/2006/relationships/image" Target="../media/image35.jpg"/><Relationship Id="rId6" Type="http://schemas.openxmlformats.org/officeDocument/2006/relationships/image" Target="../media/image34.jp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14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hyperlink" Target="https://www.bochinspaw.com/2022/03/30/harry-potter-powerpoint-free-template/" TargetMode="External"/><Relationship Id="rId10" Type="http://schemas.openxmlformats.org/officeDocument/2006/relationships/hyperlink" Target="https://www.pinterest.com/" TargetMode="External"/><Relationship Id="rId9" Type="http://schemas.openxmlformats.org/officeDocument/2006/relationships/hyperlink" Target="https://www.pinterest.com/" TargetMode="External"/><Relationship Id="rId5" Type="http://schemas.openxmlformats.org/officeDocument/2006/relationships/image" Target="../media/image40.png"/><Relationship Id="rId6" Type="http://schemas.openxmlformats.org/officeDocument/2006/relationships/hyperlink" Target="https://www.kindpng.com/" TargetMode="External"/><Relationship Id="rId7" Type="http://schemas.openxmlformats.org/officeDocument/2006/relationships/hyperlink" Target="https://pixabay.com/" TargetMode="External"/><Relationship Id="rId8" Type="http://schemas.openxmlformats.org/officeDocument/2006/relationships/hyperlink" Target="https://pixlr.com/tw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cDK3RaMS3RI" TargetMode="External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Relationship Id="rId5" Type="http://schemas.openxmlformats.org/officeDocument/2006/relationships/image" Target="../media/image31.jpg"/><Relationship Id="rId6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3"/>
          <p:cNvGrpSpPr/>
          <p:nvPr/>
        </p:nvGrpSpPr>
        <p:grpSpPr>
          <a:xfrm>
            <a:off x="2834127" y="2725021"/>
            <a:ext cx="6381973" cy="4132972"/>
            <a:chOff x="2821596" y="1933449"/>
            <a:chExt cx="6698974" cy="4338262"/>
          </a:xfrm>
        </p:grpSpPr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 b="19868" l="49288" r="880" t="41484"/>
            <a:stretch/>
          </p:blipFill>
          <p:spPr>
            <a:xfrm>
              <a:off x="3133320" y="4132285"/>
              <a:ext cx="6075528" cy="21394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13"/>
            <p:cNvGrpSpPr/>
            <p:nvPr/>
          </p:nvGrpSpPr>
          <p:grpSpPr>
            <a:xfrm>
              <a:off x="2821596" y="1933449"/>
              <a:ext cx="6698974" cy="4271387"/>
              <a:chOff x="3116547" y="2613933"/>
              <a:chExt cx="6698974" cy="4271387"/>
            </a:xfrm>
          </p:grpSpPr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5">
                <a:alphaModFix/>
              </a:blip>
              <a:srcRect b="48559" l="32544" r="48094" t="0"/>
              <a:stretch/>
            </p:blipFill>
            <p:spPr>
              <a:xfrm>
                <a:off x="7455092" y="2613933"/>
                <a:ext cx="2360428" cy="2847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3"/>
              <p:cNvPicPr preferRelativeResize="0"/>
              <p:nvPr/>
            </p:nvPicPr>
            <p:blipFill rotWithShape="1">
              <a:blip r:embed="rId6">
                <a:alphaModFix/>
              </a:blip>
              <a:srcRect b="0" l="1566" r="0" t="0"/>
              <a:stretch/>
            </p:blipFill>
            <p:spPr>
              <a:xfrm>
                <a:off x="3116547" y="2876310"/>
                <a:ext cx="6698974" cy="40090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7" name="Google Shape;97;p13"/>
          <p:cNvGrpSpPr/>
          <p:nvPr/>
        </p:nvGrpSpPr>
        <p:grpSpPr>
          <a:xfrm>
            <a:off x="3708430" y="152884"/>
            <a:ext cx="5230216" cy="1160336"/>
            <a:chOff x="3525550" y="145251"/>
            <a:chExt cx="5230216" cy="1160336"/>
          </a:xfrm>
        </p:grpSpPr>
        <p:pic>
          <p:nvPicPr>
            <p:cNvPr id="98" name="Google Shape;98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25550" y="145251"/>
              <a:ext cx="5230216" cy="1160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3"/>
            <p:cNvSpPr/>
            <p:nvPr/>
          </p:nvSpPr>
          <p:spPr>
            <a:xfrm rot="-220182">
              <a:off x="4110294" y="403910"/>
              <a:ext cx="1666013" cy="75516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504A44"/>
                  </a:solidFill>
                  <a:latin typeface="Alex Brush"/>
                </a:rPr>
                <a:t>Welcome</a:t>
              </a:r>
            </a:p>
          </p:txBody>
        </p:sp>
      </p:grpSp>
      <p:sp>
        <p:nvSpPr>
          <p:cNvPr id="100" name="Google Shape;100;p13"/>
          <p:cNvSpPr txBox="1"/>
          <p:nvPr/>
        </p:nvSpPr>
        <p:spPr>
          <a:xfrm>
            <a:off x="3570300" y="1634388"/>
            <a:ext cx="505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B4737"/>
                </a:solidFill>
                <a:latin typeface="Great Vibes"/>
                <a:ea typeface="Great Vibes"/>
                <a:cs typeface="Great Vibes"/>
                <a:sym typeface="Great Vibes"/>
              </a:rPr>
              <a:t>你是巫師還是麻瓜?</a:t>
            </a:r>
            <a:endParaRPr b="1" sz="4400">
              <a:solidFill>
                <a:srgbClr val="5B4737"/>
              </a:solidFill>
              <a:latin typeface="Great Vibes"/>
              <a:ea typeface="Great Vibes"/>
              <a:cs typeface="Great Vibes"/>
              <a:sym typeface="Great Vib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5B4737"/>
                </a:solidFill>
                <a:latin typeface="Great Vibes"/>
                <a:ea typeface="Great Vibes"/>
                <a:cs typeface="Great Vibes"/>
                <a:sym typeface="Great Vibes"/>
              </a:rPr>
              <a:t>18 劉佳靜</a:t>
            </a:r>
            <a:endParaRPr b="1" sz="2600">
              <a:solidFill>
                <a:srgbClr val="5B4737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4712350" y="4285925"/>
            <a:ext cx="240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DB49D"/>
                </a:solidFill>
                <a:latin typeface="Calibri"/>
                <a:ea typeface="Calibri"/>
                <a:cs typeface="Calibri"/>
                <a:sym typeface="Calibri"/>
              </a:rPr>
              <a:t>AI 11101期</a:t>
            </a:r>
            <a:endParaRPr sz="3000">
              <a:solidFill>
                <a:srgbClr val="CDB49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DB49D"/>
                </a:solidFill>
                <a:latin typeface="Alex Brush"/>
                <a:ea typeface="Alex Brush"/>
                <a:cs typeface="Alex Brush"/>
                <a:sym typeface="Alex Brush"/>
              </a:rPr>
              <a:t>個人專題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5485360" y="809816"/>
            <a:ext cx="2155500" cy="2619184"/>
            <a:chOff x="5263182" y="358021"/>
            <a:chExt cx="2155500" cy="2619184"/>
          </a:xfrm>
        </p:grpSpPr>
        <p:grpSp>
          <p:nvGrpSpPr>
            <p:cNvPr id="311" name="Google Shape;311;p22"/>
            <p:cNvGrpSpPr/>
            <p:nvPr/>
          </p:nvGrpSpPr>
          <p:grpSpPr>
            <a:xfrm>
              <a:off x="5379486" y="358021"/>
              <a:ext cx="1846344" cy="2619184"/>
              <a:chOff x="4963560" y="864993"/>
              <a:chExt cx="1678283" cy="2380778"/>
            </a:xfrm>
          </p:grpSpPr>
          <p:sp>
            <p:nvSpPr>
              <p:cNvPr id="312" name="Google Shape;312;p22"/>
              <p:cNvSpPr/>
              <p:nvPr/>
            </p:nvSpPr>
            <p:spPr>
              <a:xfrm>
                <a:off x="5039139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cap="flat" cmpd="sng" w="349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ee the source image" id="313" name="Google Shape;313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63560" y="864993"/>
                <a:ext cx="1678283" cy="12154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22"/>
            <p:cNvGrpSpPr/>
            <p:nvPr/>
          </p:nvGrpSpPr>
          <p:grpSpPr>
            <a:xfrm>
              <a:off x="5263182" y="1780310"/>
              <a:ext cx="2155500" cy="914618"/>
              <a:chOff x="5263182" y="1780310"/>
              <a:chExt cx="2155500" cy="914618"/>
            </a:xfrm>
          </p:grpSpPr>
          <p:sp>
            <p:nvSpPr>
              <p:cNvPr id="315" name="Google Shape;315;p22"/>
              <p:cNvSpPr txBox="1"/>
              <p:nvPr/>
            </p:nvSpPr>
            <p:spPr>
              <a:xfrm>
                <a:off x="5263182" y="1780310"/>
                <a:ext cx="2155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Work Sans SemiBold"/>
                    <a:ea typeface="Work Sans SemiBold"/>
                    <a:cs typeface="Work Sans SemiBold"/>
                    <a:sym typeface="Work Sans SemiBold"/>
                  </a:rPr>
                  <a:t>文化創意產業</a:t>
                </a:r>
                <a:endParaRPr sz="1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Work Sans SemiBold"/>
                    <a:ea typeface="Work Sans SemiBold"/>
                    <a:cs typeface="Work Sans SemiBold"/>
                    <a:sym typeface="Work Sans SemiBold"/>
                  </a:rPr>
                  <a:t>青創貸款</a:t>
                </a:r>
                <a:endParaRPr sz="800">
                  <a:solidFill>
                    <a:schemeClr val="dk1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endParaRPr>
              </a:p>
            </p:txBody>
          </p:sp>
          <p:sp>
            <p:nvSpPr>
              <p:cNvPr id="316" name="Google Shape;316;p22"/>
              <p:cNvSpPr txBox="1"/>
              <p:nvPr/>
            </p:nvSpPr>
            <p:spPr>
              <a:xfrm>
                <a:off x="5467416" y="2418028"/>
                <a:ext cx="17472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 u="sng">
                    <a:solidFill>
                      <a:schemeClr val="hlink"/>
                    </a:solidFill>
                    <a:latin typeface="Poppins Medium"/>
                    <a:ea typeface="Poppins Medium"/>
                    <a:cs typeface="Poppins Medium"/>
                    <a:sym typeface="Poppins Medium"/>
                    <a:hlinkClick r:id="rId5"/>
                  </a:rPr>
                  <a:t>詳細資訊</a:t>
                </a:r>
                <a:endParaRPr sz="1200"/>
              </a:p>
            </p:txBody>
          </p:sp>
        </p:grpSp>
      </p:grpSp>
      <p:grpSp>
        <p:nvGrpSpPr>
          <p:cNvPr id="317" name="Google Shape;317;p22"/>
          <p:cNvGrpSpPr/>
          <p:nvPr/>
        </p:nvGrpSpPr>
        <p:grpSpPr>
          <a:xfrm>
            <a:off x="5601664" y="3717512"/>
            <a:ext cx="1747124" cy="2537871"/>
            <a:chOff x="5296480" y="3530966"/>
            <a:chExt cx="1747124" cy="2537871"/>
          </a:xfrm>
        </p:grpSpPr>
        <p:grpSp>
          <p:nvGrpSpPr>
            <p:cNvPr id="318" name="Google Shape;318;p22"/>
            <p:cNvGrpSpPr/>
            <p:nvPr/>
          </p:nvGrpSpPr>
          <p:grpSpPr>
            <a:xfrm>
              <a:off x="5296480" y="3530966"/>
              <a:ext cx="1747124" cy="2537871"/>
              <a:chOff x="5005108" y="946467"/>
              <a:chExt cx="1596480" cy="2299304"/>
            </a:xfrm>
          </p:grpSpPr>
          <p:sp>
            <p:nvSpPr>
              <p:cNvPr id="319" name="Google Shape;319;p22"/>
              <p:cNvSpPr/>
              <p:nvPr/>
            </p:nvSpPr>
            <p:spPr>
              <a:xfrm>
                <a:off x="5018157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cap="flat" cmpd="sng" w="349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ee the source image" id="320" name="Google Shape;320;p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005108" y="946467"/>
                <a:ext cx="1596480" cy="11562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1" name="Google Shape;321;p22"/>
            <p:cNvSpPr txBox="1"/>
            <p:nvPr/>
          </p:nvSpPr>
          <p:spPr>
            <a:xfrm>
              <a:off x="5336512" y="4887784"/>
              <a:ext cx="1667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B2B2B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獨立遊戲開發獎勵計畫</a:t>
              </a:r>
              <a:endParaRPr sz="1800">
                <a:solidFill>
                  <a:srgbClr val="2B2B2B"/>
                </a:solidFill>
                <a:latin typeface="Work Sans SemiBold"/>
                <a:ea typeface="Work Sans SemiBold"/>
                <a:cs typeface="Work Sans SemiBold"/>
                <a:sym typeface="Work Sans SemiBold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Work Sans SemiBold"/>
                <a:ea typeface="Work Sans SemiBold"/>
                <a:cs typeface="Work Sans SemiBold"/>
                <a:sym typeface="Work Sans SemiBold"/>
              </a:endParaRPr>
            </a:p>
          </p:txBody>
        </p:sp>
        <p:sp>
          <p:nvSpPr>
            <p:cNvPr id="322" name="Google Shape;322;p22"/>
            <p:cNvSpPr txBox="1"/>
            <p:nvPr/>
          </p:nvSpPr>
          <p:spPr>
            <a:xfrm>
              <a:off x="5312910" y="5515410"/>
              <a:ext cx="1714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 u="sng">
                  <a:solidFill>
                    <a:schemeClr val="hlink"/>
                  </a:solidFill>
                  <a:latin typeface="Poppins Medium"/>
                  <a:ea typeface="Poppins Medium"/>
                  <a:cs typeface="Poppins Medium"/>
                  <a:sym typeface="Poppins Medium"/>
                  <a:hlinkClick r:id="rId7"/>
                </a:rPr>
                <a:t>詳細資訊</a:t>
              </a:r>
              <a:endParaRPr sz="1200"/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8565243" y="848353"/>
            <a:ext cx="2155500" cy="2556799"/>
            <a:chOff x="8651491" y="683941"/>
            <a:chExt cx="2155500" cy="2556799"/>
          </a:xfrm>
        </p:grpSpPr>
        <p:grpSp>
          <p:nvGrpSpPr>
            <p:cNvPr id="324" name="Google Shape;324;p22"/>
            <p:cNvGrpSpPr/>
            <p:nvPr/>
          </p:nvGrpSpPr>
          <p:grpSpPr>
            <a:xfrm>
              <a:off x="8794419" y="683941"/>
              <a:ext cx="1846343" cy="2556799"/>
              <a:chOff x="4952656" y="909430"/>
              <a:chExt cx="1687144" cy="2336341"/>
            </a:xfrm>
          </p:grpSpPr>
          <p:sp>
            <p:nvSpPr>
              <p:cNvPr id="325" name="Google Shape;325;p22"/>
              <p:cNvSpPr/>
              <p:nvPr/>
            </p:nvSpPr>
            <p:spPr>
              <a:xfrm>
                <a:off x="5039139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cap="flat" cmpd="sng" w="349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ee the source image" id="326" name="Google Shape;326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2656" y="909430"/>
                <a:ext cx="1687144" cy="12218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7" name="Google Shape;327;p22"/>
            <p:cNvSpPr txBox="1"/>
            <p:nvPr/>
          </p:nvSpPr>
          <p:spPr>
            <a:xfrm>
              <a:off x="8651491" y="2080747"/>
              <a:ext cx="215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 AI智慧應用服務</a:t>
              </a:r>
              <a:endParaRPr sz="1800">
                <a:solidFill>
                  <a:srgbClr val="3F3F3F"/>
                </a:solidFill>
                <a:latin typeface="Work Sans SemiBold"/>
                <a:ea typeface="Work Sans SemiBold"/>
                <a:cs typeface="Work Sans SemiBold"/>
                <a:sym typeface="Work Sans SemiBold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Work Sans SemiBold"/>
                  <a:ea typeface="Work Sans SemiBold"/>
                  <a:cs typeface="Work Sans SemiBold"/>
                  <a:sym typeface="Work Sans SemiBold"/>
                </a:rPr>
                <a:t>發展推動計畫</a:t>
              </a:r>
              <a:endParaRPr/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8861954" y="2669244"/>
              <a:ext cx="173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 u="sng">
                  <a:solidFill>
                    <a:schemeClr val="hlink"/>
                  </a:solidFill>
                  <a:latin typeface="Poppins Medium"/>
                  <a:ea typeface="Poppins Medium"/>
                  <a:cs typeface="Poppins Medium"/>
                  <a:sym typeface="Poppins Medium"/>
                  <a:hlinkClick r:id="rId8"/>
                </a:rPr>
                <a:t>詳細資訊</a:t>
              </a:r>
              <a:endParaRPr sz="1200"/>
            </a:p>
          </p:txBody>
        </p:sp>
      </p:grpSp>
      <p:grpSp>
        <p:nvGrpSpPr>
          <p:cNvPr id="329" name="Google Shape;329;p22"/>
          <p:cNvGrpSpPr/>
          <p:nvPr/>
        </p:nvGrpSpPr>
        <p:grpSpPr>
          <a:xfrm>
            <a:off x="8767089" y="3726215"/>
            <a:ext cx="1787411" cy="2518402"/>
            <a:chOff x="7240345" y="3531606"/>
            <a:chExt cx="1787411" cy="2518402"/>
          </a:xfrm>
        </p:grpSpPr>
        <p:grpSp>
          <p:nvGrpSpPr>
            <p:cNvPr id="330" name="Google Shape;330;p22"/>
            <p:cNvGrpSpPr/>
            <p:nvPr/>
          </p:nvGrpSpPr>
          <p:grpSpPr>
            <a:xfrm>
              <a:off x="7240345" y="3531606"/>
              <a:ext cx="1769433" cy="2518402"/>
              <a:chOff x="4948821" y="907924"/>
              <a:chExt cx="1635791" cy="2337847"/>
            </a:xfrm>
          </p:grpSpPr>
          <p:sp>
            <p:nvSpPr>
              <p:cNvPr id="331" name="Google Shape;331;p22"/>
              <p:cNvSpPr/>
              <p:nvPr/>
            </p:nvSpPr>
            <p:spPr>
              <a:xfrm>
                <a:off x="5014230" y="1675389"/>
                <a:ext cx="1570382" cy="1570382"/>
              </a:xfrm>
              <a:prstGeom prst="ellipse">
                <a:avLst/>
              </a:prstGeom>
              <a:solidFill>
                <a:srgbClr val="F5E4D0"/>
              </a:solidFill>
              <a:ln cap="flat" cmpd="sng" w="349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ee the source image" id="332" name="Google Shape;332;p2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48821" y="907924"/>
                <a:ext cx="1635791" cy="1184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3" name="Google Shape;333;p22"/>
            <p:cNvSpPr txBox="1"/>
            <p:nvPr/>
          </p:nvSpPr>
          <p:spPr>
            <a:xfrm>
              <a:off x="7240356" y="4849091"/>
              <a:ext cx="1787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數位內容</a:t>
              </a:r>
              <a:r>
                <a:rPr b="1" lang="en-US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產業 </a:t>
              </a:r>
              <a:r>
                <a:rPr b="1" lang="en-US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發展補助計畫</a:t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Work Sans SemiBold"/>
                <a:ea typeface="Work Sans SemiBold"/>
                <a:cs typeface="Work Sans SemiBold"/>
                <a:sym typeface="Work Sans SemiBold"/>
              </a:endParaRPr>
            </a:p>
          </p:txBody>
        </p:sp>
        <p:sp>
          <p:nvSpPr>
            <p:cNvPr id="334" name="Google Shape;334;p22"/>
            <p:cNvSpPr txBox="1"/>
            <p:nvPr/>
          </p:nvSpPr>
          <p:spPr>
            <a:xfrm>
              <a:off x="7293104" y="5476711"/>
              <a:ext cx="173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 u="sng">
                  <a:solidFill>
                    <a:schemeClr val="hlink"/>
                  </a:solidFill>
                  <a:latin typeface="Poppins Medium"/>
                  <a:ea typeface="Poppins Medium"/>
                  <a:cs typeface="Poppins Medium"/>
                  <a:sym typeface="Poppins Medium"/>
                  <a:hlinkClick r:id="rId10"/>
                </a:rPr>
                <a:t>詳細資訊</a:t>
              </a:r>
              <a:endParaRPr sz="1200"/>
            </a:p>
          </p:txBody>
        </p:sp>
      </p:grpSp>
      <p:cxnSp>
        <p:nvCxnSpPr>
          <p:cNvPr id="335" name="Google Shape;335;p22"/>
          <p:cNvCxnSpPr/>
          <p:nvPr/>
        </p:nvCxnSpPr>
        <p:spPr>
          <a:xfrm>
            <a:off x="8217243" y="809816"/>
            <a:ext cx="0" cy="5368834"/>
          </a:xfrm>
          <a:prstGeom prst="straightConnector1">
            <a:avLst/>
          </a:prstGeom>
          <a:noFill/>
          <a:ln cap="flat" cmpd="sng" w="25400">
            <a:solidFill>
              <a:srgbClr val="504A44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36" name="Google Shape;336;p22"/>
          <p:cNvGrpSpPr/>
          <p:nvPr/>
        </p:nvGrpSpPr>
        <p:grpSpPr>
          <a:xfrm>
            <a:off x="3892378" y="3575674"/>
            <a:ext cx="7872312" cy="123463"/>
            <a:chOff x="3892378" y="3587549"/>
            <a:chExt cx="7872312" cy="123463"/>
          </a:xfrm>
        </p:grpSpPr>
        <p:cxnSp>
          <p:nvCxnSpPr>
            <p:cNvPr id="337" name="Google Shape;337;p22"/>
            <p:cNvCxnSpPr/>
            <p:nvPr/>
          </p:nvCxnSpPr>
          <p:spPr>
            <a:xfrm rot="10800000">
              <a:off x="3892378" y="3649281"/>
              <a:ext cx="7760044" cy="0"/>
            </a:xfrm>
            <a:prstGeom prst="straightConnector1">
              <a:avLst/>
            </a:prstGeom>
            <a:noFill/>
            <a:ln cap="flat" cmpd="sng" w="25400">
              <a:solidFill>
                <a:srgbClr val="504A4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38" name="Google Shape;338;p22"/>
            <p:cNvSpPr/>
            <p:nvPr/>
          </p:nvSpPr>
          <p:spPr>
            <a:xfrm>
              <a:off x="11641227" y="3587549"/>
              <a:ext cx="123463" cy="123463"/>
            </a:xfrm>
            <a:prstGeom prst="ellipse">
              <a:avLst/>
            </a:prstGeom>
            <a:solidFill>
              <a:srgbClr val="504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ee the source image" id="339" name="Google Shape;339;p22"/>
          <p:cNvPicPr preferRelativeResize="0"/>
          <p:nvPr/>
        </p:nvPicPr>
        <p:blipFill rotWithShape="1">
          <a:blip r:embed="rId11">
            <a:alphaModFix/>
          </a:blip>
          <a:srcRect b="0" l="26842" r="26342" t="0"/>
          <a:stretch/>
        </p:blipFill>
        <p:spPr>
          <a:xfrm>
            <a:off x="750268" y="1768239"/>
            <a:ext cx="3484346" cy="4186503"/>
          </a:xfrm>
          <a:prstGeom prst="rect">
            <a:avLst/>
          </a:prstGeom>
          <a:noFill/>
          <a:ln>
            <a:noFill/>
          </a:ln>
          <a:effectLst>
            <a:outerShdw blurRad="127000" rotWithShape="0" algn="tl" dir="2700000" dist="114300">
              <a:srgbClr val="000000">
                <a:alpha val="46666"/>
              </a:srgbClr>
            </a:outerShdw>
          </a:effectLst>
        </p:spPr>
      </p:pic>
      <p:sp>
        <p:nvSpPr>
          <p:cNvPr id="340" name="Google Shape;340;p22"/>
          <p:cNvSpPr txBox="1"/>
          <p:nvPr/>
        </p:nvSpPr>
        <p:spPr>
          <a:xfrm>
            <a:off x="1517903" y="1045550"/>
            <a:ext cx="210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經費來源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3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23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348" name="Google Shape;348;p23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3"/>
          <p:cNvSpPr txBox="1"/>
          <p:nvPr/>
        </p:nvSpPr>
        <p:spPr>
          <a:xfrm>
            <a:off x="5198100" y="870200"/>
            <a:ext cx="179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雲端技術</a:t>
            </a:r>
            <a:endParaRPr sz="800"/>
          </a:p>
        </p:txBody>
      </p:sp>
      <p:pic>
        <p:nvPicPr>
          <p:cNvPr id="363" name="Google Shape;3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12" y="1576700"/>
            <a:ext cx="7909577" cy="45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/>
          <p:nvPr/>
        </p:nvSpPr>
        <p:spPr>
          <a:xfrm flipH="1" rot="10800000">
            <a:off x="9165466" y="104875"/>
            <a:ext cx="2996726" cy="576182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4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/>
          <p:nvPr/>
        </p:nvSpPr>
        <p:spPr>
          <a:xfrm flipH="1" rot="-5400000">
            <a:off x="1502506" y="3473292"/>
            <a:ext cx="1883809" cy="434844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4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5317526" y="1406550"/>
            <a:ext cx="419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模型優化</a:t>
            </a:r>
            <a:endParaRPr/>
          </a:p>
        </p:txBody>
      </p:sp>
      <p:grpSp>
        <p:nvGrpSpPr>
          <p:cNvPr id="371" name="Google Shape;371;p24"/>
          <p:cNvGrpSpPr/>
          <p:nvPr/>
        </p:nvGrpSpPr>
        <p:grpSpPr>
          <a:xfrm rot="-9076940">
            <a:off x="399003" y="549126"/>
            <a:ext cx="466562" cy="1733507"/>
            <a:chOff x="233100" y="5070805"/>
            <a:chExt cx="236039" cy="812660"/>
          </a:xfrm>
        </p:grpSpPr>
        <p:sp>
          <p:nvSpPr>
            <p:cNvPr id="372" name="Google Shape;372;p24"/>
            <p:cNvSpPr/>
            <p:nvPr/>
          </p:nvSpPr>
          <p:spPr>
            <a:xfrm flipH="1" rot="8220934">
              <a:off x="348508" y="5331712"/>
              <a:ext cx="78962" cy="86607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 flipH="1" rot="8220934">
              <a:off x="250808" y="5667970"/>
              <a:ext cx="72894" cy="80646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 flipH="1" rot="8220934">
              <a:off x="344472" y="5798122"/>
              <a:ext cx="62710" cy="73883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 flipH="1" rot="8220934">
              <a:off x="281280" y="5256345"/>
              <a:ext cx="74819" cy="67655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 flipH="1" rot="8220934">
              <a:off x="327911" y="5559967"/>
              <a:ext cx="65249" cy="76743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 flipH="1" rot="8220934">
              <a:off x="248366" y="5456175"/>
              <a:ext cx="80218" cy="69473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 flipH="1" rot="8220934">
              <a:off x="307795" y="5201224"/>
              <a:ext cx="47447" cy="56054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 flipH="1" rot="8220934">
              <a:off x="369607" y="5296485"/>
              <a:ext cx="48088" cy="46458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 flipH="1" rot="8220934">
              <a:off x="344715" y="5758019"/>
              <a:ext cx="41245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 flipH="1" rot="8220934">
              <a:off x="336411" y="5517064"/>
              <a:ext cx="44399" cy="42448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 flipH="1" rot="8220934">
              <a:off x="274407" y="5629478"/>
              <a:ext cx="38171" cy="41753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 flipH="1" rot="8220934">
              <a:off x="277504" y="5413555"/>
              <a:ext cx="38946" cy="32130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 flipH="1" rot="8220934">
              <a:off x="392041" y="5118246"/>
              <a:ext cx="59529" cy="74979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flipH="1" rot="8220934">
              <a:off x="382144" y="5079102"/>
              <a:ext cx="40336" cy="40630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24"/>
          <p:cNvSpPr txBox="1"/>
          <p:nvPr/>
        </p:nvSpPr>
        <p:spPr>
          <a:xfrm>
            <a:off x="5306853" y="2337498"/>
            <a:ext cx="6506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由於哈利波特的魔法生物通常較一般動物多了一些器官，或是某些器官不同，左圖範例就是以上敘述的總和，故也以此建立模型。但若是完全與一般動物不一樣的魔法生物，如下圖催狂魔，則納入資料庫裡。</a:t>
            </a:r>
            <a:endParaRPr>
              <a:solidFill>
                <a:srgbClr val="411A0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而在由收集使用者提供被告知是麻瓜的圖片，再經由哈利波特電影與小說模型比對，確認為魔法生物後， 收納進魔法生物的資料庫，使模型更加優化，增加判斷基準。</a:t>
            </a:r>
            <a:endParaRPr>
              <a:solidFill>
                <a:srgbClr val="411A0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1A0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87" name="Google Shape;387;p24"/>
          <p:cNvGrpSpPr/>
          <p:nvPr/>
        </p:nvGrpSpPr>
        <p:grpSpPr>
          <a:xfrm flipH="1" rot="-8760513">
            <a:off x="11289675" y="4693687"/>
            <a:ext cx="466562" cy="1733507"/>
            <a:chOff x="233100" y="5070805"/>
            <a:chExt cx="236039" cy="812660"/>
          </a:xfrm>
        </p:grpSpPr>
        <p:sp>
          <p:nvSpPr>
            <p:cNvPr id="388" name="Google Shape;388;p24"/>
            <p:cNvSpPr/>
            <p:nvPr/>
          </p:nvSpPr>
          <p:spPr>
            <a:xfrm flipH="1" rot="8220934">
              <a:off x="348508" y="5331712"/>
              <a:ext cx="78962" cy="86607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 flipH="1" rot="8220934">
              <a:off x="250808" y="5667970"/>
              <a:ext cx="72894" cy="80646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flipH="1" rot="8220934">
              <a:off x="344472" y="5798122"/>
              <a:ext cx="62710" cy="73883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 flipH="1" rot="8220934">
              <a:off x="281280" y="5256345"/>
              <a:ext cx="74819" cy="67655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 flipH="1" rot="8220934">
              <a:off x="327911" y="5559967"/>
              <a:ext cx="65249" cy="76743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 flipH="1" rot="8220934">
              <a:off x="248366" y="5456175"/>
              <a:ext cx="80218" cy="69473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 flipH="1" rot="8220934">
              <a:off x="307795" y="5201224"/>
              <a:ext cx="47447" cy="56054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flipH="1" rot="8220934">
              <a:off x="369607" y="5296485"/>
              <a:ext cx="48088" cy="46458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 flipH="1" rot="8220934">
              <a:off x="344715" y="5758019"/>
              <a:ext cx="41245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 flipH="1" rot="8220934">
              <a:off x="336411" y="5517064"/>
              <a:ext cx="44399" cy="42448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 flipH="1" rot="8220934">
              <a:off x="274407" y="5629478"/>
              <a:ext cx="38171" cy="41753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 flipH="1" rot="8220934">
              <a:off x="277504" y="5413555"/>
              <a:ext cx="38946" cy="32130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flipH="1" rot="8220934">
              <a:off x="392041" y="5118246"/>
              <a:ext cx="59529" cy="74979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 flipH="1" rot="8220934">
              <a:off x="382144" y="5079102"/>
              <a:ext cx="40336" cy="40630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4"/>
          <p:cNvGrpSpPr/>
          <p:nvPr/>
        </p:nvGrpSpPr>
        <p:grpSpPr>
          <a:xfrm rot="7219339">
            <a:off x="3731215" y="1963957"/>
            <a:ext cx="348273" cy="1294005"/>
            <a:chOff x="233100" y="5070805"/>
            <a:chExt cx="236039" cy="812660"/>
          </a:xfrm>
        </p:grpSpPr>
        <p:sp>
          <p:nvSpPr>
            <p:cNvPr id="403" name="Google Shape;403;p24"/>
            <p:cNvSpPr/>
            <p:nvPr/>
          </p:nvSpPr>
          <p:spPr>
            <a:xfrm flipH="1" rot="8220934">
              <a:off x="348508" y="5331712"/>
              <a:ext cx="78962" cy="86607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 flipH="1" rot="8220934">
              <a:off x="250808" y="5667970"/>
              <a:ext cx="72894" cy="80646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flipH="1" rot="8220934">
              <a:off x="344472" y="5798122"/>
              <a:ext cx="62710" cy="73883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 flipH="1" rot="8220934">
              <a:off x="281280" y="5256345"/>
              <a:ext cx="74819" cy="67655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 flipH="1" rot="8220934">
              <a:off x="327911" y="5559967"/>
              <a:ext cx="65249" cy="76743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 flipH="1" rot="8220934">
              <a:off x="248366" y="5456175"/>
              <a:ext cx="80218" cy="69473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 flipH="1" rot="8220934">
              <a:off x="307795" y="5201224"/>
              <a:ext cx="47447" cy="56054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flipH="1" rot="8220934">
              <a:off x="369607" y="5296485"/>
              <a:ext cx="48088" cy="46458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 flipH="1" rot="8220934">
              <a:off x="344715" y="5758019"/>
              <a:ext cx="41245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 flipH="1" rot="8220934">
              <a:off x="336411" y="5517064"/>
              <a:ext cx="44399" cy="42448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 flipH="1" rot="8220934">
              <a:off x="274407" y="5629478"/>
              <a:ext cx="38171" cy="41753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 flipH="1" rot="8220934">
              <a:off x="277504" y="5413555"/>
              <a:ext cx="38946" cy="32130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flipH="1" rot="8220934">
              <a:off x="392041" y="5118246"/>
              <a:ext cx="59529" cy="74979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 flipH="1" rot="8220934">
              <a:off x="382144" y="5079102"/>
              <a:ext cx="40336" cy="40630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744289" y="1259800"/>
            <a:ext cx="2739128" cy="3335428"/>
            <a:chOff x="436264" y="1701841"/>
            <a:chExt cx="2739128" cy="3335428"/>
          </a:xfrm>
        </p:grpSpPr>
        <p:pic>
          <p:nvPicPr>
            <p:cNvPr id="418" name="Google Shape;418;p24"/>
            <p:cNvPicPr preferRelativeResize="0"/>
            <p:nvPr/>
          </p:nvPicPr>
          <p:blipFill rotWithShape="1">
            <a:blip r:embed="rId4">
              <a:alphaModFix/>
            </a:blip>
            <a:srcRect b="2403" l="3844" r="48641" t="65051"/>
            <a:stretch/>
          </p:blipFill>
          <p:spPr>
            <a:xfrm>
              <a:off x="436264" y="1701841"/>
              <a:ext cx="2739128" cy="3335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24"/>
            <p:cNvSpPr/>
            <p:nvPr/>
          </p:nvSpPr>
          <p:spPr>
            <a:xfrm>
              <a:off x="786749" y="2133158"/>
              <a:ext cx="2032800" cy="2086500"/>
            </a:xfrm>
            <a:prstGeom prst="rect">
              <a:avLst/>
            </a:prstGeom>
            <a:solidFill>
              <a:srgbClr val="CDB49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0" name="Google Shape;4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850" y="1706825"/>
            <a:ext cx="2048400" cy="22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 rotWithShape="1">
          <a:blip r:embed="rId4">
            <a:alphaModFix/>
          </a:blip>
          <a:srcRect b="2405" l="3843" r="48641" t="65050"/>
          <a:stretch/>
        </p:blipFill>
        <p:spPr>
          <a:xfrm flipH="1" rot="-274806">
            <a:off x="2474614" y="2873841"/>
            <a:ext cx="2739127" cy="333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2136">
            <a:off x="3046166" y="3285696"/>
            <a:ext cx="1718143" cy="251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72831">
            <a:off x="2829047" y="3355284"/>
            <a:ext cx="495308" cy="25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72858">
            <a:off x="4719664" y="3219858"/>
            <a:ext cx="164271" cy="251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5999" y="3899653"/>
            <a:ext cx="1925124" cy="25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5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432;p25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433" name="Google Shape;433;p25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25"/>
          <p:cNvGrpSpPr/>
          <p:nvPr/>
        </p:nvGrpSpPr>
        <p:grpSpPr>
          <a:xfrm>
            <a:off x="226398" y="2010561"/>
            <a:ext cx="4745553" cy="3729170"/>
            <a:chOff x="2821596" y="1933449"/>
            <a:chExt cx="6698973" cy="4338262"/>
          </a:xfrm>
        </p:grpSpPr>
        <p:pic>
          <p:nvPicPr>
            <p:cNvPr id="448" name="Google Shape;448;p25"/>
            <p:cNvPicPr preferRelativeResize="0"/>
            <p:nvPr/>
          </p:nvPicPr>
          <p:blipFill rotWithShape="1">
            <a:blip r:embed="rId4">
              <a:alphaModFix/>
            </a:blip>
            <a:srcRect b="19868" l="49287" r="881" t="41484"/>
            <a:stretch/>
          </p:blipFill>
          <p:spPr>
            <a:xfrm>
              <a:off x="3133320" y="4132285"/>
              <a:ext cx="6075526" cy="21394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9" name="Google Shape;449;p25"/>
            <p:cNvGrpSpPr/>
            <p:nvPr/>
          </p:nvGrpSpPr>
          <p:grpSpPr>
            <a:xfrm>
              <a:off x="2821596" y="1933449"/>
              <a:ext cx="6698973" cy="4271388"/>
              <a:chOff x="3116547" y="2613933"/>
              <a:chExt cx="6698973" cy="4271388"/>
            </a:xfrm>
          </p:grpSpPr>
          <p:pic>
            <p:nvPicPr>
              <p:cNvPr id="450" name="Google Shape;450;p25"/>
              <p:cNvPicPr preferRelativeResize="0"/>
              <p:nvPr/>
            </p:nvPicPr>
            <p:blipFill rotWithShape="1">
              <a:blip r:embed="rId5">
                <a:alphaModFix/>
              </a:blip>
              <a:srcRect b="48559" l="32544" r="48095" t="0"/>
              <a:stretch/>
            </p:blipFill>
            <p:spPr>
              <a:xfrm>
                <a:off x="7455092" y="2613933"/>
                <a:ext cx="2360425" cy="28475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25"/>
              <p:cNvPicPr preferRelativeResize="0"/>
              <p:nvPr/>
            </p:nvPicPr>
            <p:blipFill rotWithShape="1">
              <a:blip r:embed="rId6">
                <a:alphaModFix/>
              </a:blip>
              <a:srcRect b="0" l="1565" r="0" t="0"/>
              <a:stretch/>
            </p:blipFill>
            <p:spPr>
              <a:xfrm>
                <a:off x="3116547" y="2876310"/>
                <a:ext cx="6698973" cy="4009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52" name="Google Shape;452;p25"/>
          <p:cNvSpPr txBox="1"/>
          <p:nvPr/>
        </p:nvSpPr>
        <p:spPr>
          <a:xfrm>
            <a:off x="5089225" y="1095800"/>
            <a:ext cx="25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研發心得</a:t>
            </a:r>
            <a:endParaRPr sz="800"/>
          </a:p>
        </p:txBody>
      </p:sp>
      <p:sp>
        <p:nvSpPr>
          <p:cNvPr id="453" name="Google Shape;453;p25"/>
          <p:cNvSpPr txBox="1"/>
          <p:nvPr/>
        </p:nvSpPr>
        <p:spPr>
          <a:xfrm>
            <a:off x="1229175" y="3470163"/>
            <a:ext cx="240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CDB49D"/>
                </a:solidFill>
                <a:latin typeface="Calibri"/>
                <a:ea typeface="Calibri"/>
                <a:cs typeface="Calibri"/>
                <a:sym typeface="Calibri"/>
              </a:rPr>
              <a:t>AI 11101期</a:t>
            </a:r>
            <a:endParaRPr sz="2600">
              <a:solidFill>
                <a:srgbClr val="CDB49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CDB49D"/>
                </a:solidFill>
                <a:latin typeface="Alex Brush"/>
                <a:ea typeface="Alex Brush"/>
                <a:cs typeface="Alex Brush"/>
                <a:sym typeface="Alex Brush"/>
              </a:rPr>
              <a:t>個人專題</a:t>
            </a:r>
            <a:endParaRPr sz="100"/>
          </a:p>
        </p:txBody>
      </p:sp>
      <p:pic>
        <p:nvPicPr>
          <p:cNvPr id="454" name="Google Shape;4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8523" y="1875125"/>
            <a:ext cx="303100" cy="3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5"/>
          <p:cNvSpPr txBox="1"/>
          <p:nvPr/>
        </p:nvSpPr>
        <p:spPr>
          <a:xfrm>
            <a:off x="5693925" y="1826575"/>
            <a:ext cx="17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遊戲遊玩缺點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5"/>
          <p:cNvSpPr txBox="1"/>
          <p:nvPr/>
        </p:nvSpPr>
        <p:spPr>
          <a:xfrm>
            <a:off x="5333000" y="2335325"/>
            <a:ext cx="48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5"/>
          <p:cNvSpPr txBox="1"/>
          <p:nvPr/>
        </p:nvSpPr>
        <p:spPr>
          <a:xfrm>
            <a:off x="5333000" y="2290200"/>
            <a:ext cx="519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在AI辨識圖片後，較不太了解如何使用範本訊息回傳，讓使用者不需輸入文字，故目前在此階段還是請用戶回傳特定文字，以完成後續步驟，故用戶輸入錯誤，或是不誠實，遊戲結果也會隨之不同。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8525" y="3423989"/>
            <a:ext cx="303100" cy="30312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5"/>
          <p:cNvSpPr txBox="1"/>
          <p:nvPr/>
        </p:nvSpPr>
        <p:spPr>
          <a:xfrm>
            <a:off x="5689975" y="3326300"/>
            <a:ext cx="12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模型建置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5"/>
          <p:cNvSpPr txBox="1"/>
          <p:nvPr/>
        </p:nvSpPr>
        <p:spPr>
          <a:xfrm>
            <a:off x="5333000" y="3814200"/>
            <a:ext cx="5197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由於有些魔法生物與一般動物的模型完全不同，如之前提及的催狂魔，加上圖片資料庫尚未完全建置完成，故用戶回傳一些日常風景圖，也仍會被認做魔法生物，我想這部分是需要花時間間建去做改善的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。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除此之外，因需判斷的魔法生物種類分布廣，模型設置時並不包含有沒有判斷是否為手畫圖，故若是上網找相關圖片上傳，仍然能成功判斷為魔法生物。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p26"/>
          <p:cNvGrpSpPr/>
          <p:nvPr/>
        </p:nvGrpSpPr>
        <p:grpSpPr>
          <a:xfrm>
            <a:off x="-7451" y="2563922"/>
            <a:ext cx="2345321" cy="2131358"/>
            <a:chOff x="-7451" y="2563922"/>
            <a:chExt cx="2345321" cy="2131358"/>
          </a:xfrm>
        </p:grpSpPr>
        <p:grpSp>
          <p:nvGrpSpPr>
            <p:cNvPr id="467" name="Google Shape;467;p26"/>
            <p:cNvGrpSpPr/>
            <p:nvPr/>
          </p:nvGrpSpPr>
          <p:grpSpPr>
            <a:xfrm>
              <a:off x="-7451" y="3923973"/>
              <a:ext cx="2345321" cy="771307"/>
              <a:chOff x="4754222" y="2363276"/>
              <a:chExt cx="2670600" cy="536973"/>
            </a:xfrm>
          </p:grpSpPr>
          <p:sp>
            <p:nvSpPr>
              <p:cNvPr id="468" name="Google Shape;468;p26"/>
              <p:cNvSpPr txBox="1"/>
              <p:nvPr/>
            </p:nvSpPr>
            <p:spPr>
              <a:xfrm>
                <a:off x="4754222" y="2363276"/>
                <a:ext cx="2670600" cy="3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PPT模板</a:t>
                </a:r>
                <a:endParaRPr sz="2300"/>
              </a:p>
            </p:txBody>
          </p:sp>
          <p:sp>
            <p:nvSpPr>
              <p:cNvPr id="469" name="Google Shape;469;p26"/>
              <p:cNvSpPr txBox="1"/>
              <p:nvPr/>
            </p:nvSpPr>
            <p:spPr>
              <a:xfrm>
                <a:off x="4754222" y="2675249"/>
                <a:ext cx="26706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 u="sng">
                    <a:solidFill>
                      <a:schemeClr val="hlink"/>
                    </a:solidFill>
                    <a:latin typeface="EB Garamond"/>
                    <a:ea typeface="EB Garamond"/>
                    <a:cs typeface="EB Garamond"/>
                    <a:sym typeface="EB Garamond"/>
                    <a:hlinkClick r:id="rId4"/>
                  </a:rPr>
                  <a:t>詳細出處</a:t>
                </a:r>
                <a:endParaRPr b="1" sz="1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470" name="Google Shape;470;p26"/>
            <p:cNvGrpSpPr/>
            <p:nvPr/>
          </p:nvGrpSpPr>
          <p:grpSpPr>
            <a:xfrm>
              <a:off x="344662" y="2563922"/>
              <a:ext cx="1613316" cy="1125621"/>
              <a:chOff x="3163531" y="2414425"/>
              <a:chExt cx="1613316" cy="1125621"/>
            </a:xfrm>
          </p:grpSpPr>
          <p:pic>
            <p:nvPicPr>
              <p:cNvPr id="471" name="Google Shape;471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63531" y="2414425"/>
                <a:ext cx="1613316" cy="11256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kx="-1200090" rotWithShape="0" algn="bl" sy="2300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472" name="Google Shape;472;p26"/>
              <p:cNvSpPr txBox="1"/>
              <p:nvPr/>
            </p:nvSpPr>
            <p:spPr>
              <a:xfrm>
                <a:off x="3691919" y="2933928"/>
                <a:ext cx="5589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1</a:t>
                </a:r>
                <a:endParaRPr/>
              </a:p>
            </p:txBody>
          </p:sp>
        </p:grpSp>
      </p:grpSp>
      <p:sp>
        <p:nvSpPr>
          <p:cNvPr id="473" name="Google Shape;473;p26"/>
          <p:cNvSpPr txBox="1"/>
          <p:nvPr/>
        </p:nvSpPr>
        <p:spPr>
          <a:xfrm>
            <a:off x="3365400" y="835750"/>
            <a:ext cx="546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92D23"/>
                </a:solidFill>
                <a:latin typeface="Calibri"/>
                <a:ea typeface="Calibri"/>
                <a:cs typeface="Calibri"/>
                <a:sym typeface="Calibri"/>
              </a:rPr>
              <a:t>PPT</a:t>
            </a:r>
            <a:r>
              <a:rPr b="1" lang="en-US" sz="4800">
                <a:solidFill>
                  <a:srgbClr val="392D23"/>
                </a:solidFill>
                <a:latin typeface="Great Vibes"/>
                <a:ea typeface="Great Vibes"/>
                <a:cs typeface="Great Vibes"/>
                <a:sym typeface="Great Vibes"/>
              </a:rPr>
              <a:t>模板與圖片出處</a:t>
            </a:r>
            <a:endParaRPr/>
          </a:p>
        </p:txBody>
      </p:sp>
      <p:grpSp>
        <p:nvGrpSpPr>
          <p:cNvPr id="474" name="Google Shape;474;p26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475" name="Google Shape;475;p26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6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26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26"/>
          <p:cNvGrpSpPr/>
          <p:nvPr/>
        </p:nvGrpSpPr>
        <p:grpSpPr>
          <a:xfrm>
            <a:off x="4923339" y="2563922"/>
            <a:ext cx="2345321" cy="2131358"/>
            <a:chOff x="-7451" y="2563922"/>
            <a:chExt cx="2345321" cy="2131358"/>
          </a:xfrm>
        </p:grpSpPr>
        <p:grpSp>
          <p:nvGrpSpPr>
            <p:cNvPr id="491" name="Google Shape;491;p26"/>
            <p:cNvGrpSpPr/>
            <p:nvPr/>
          </p:nvGrpSpPr>
          <p:grpSpPr>
            <a:xfrm>
              <a:off x="-7451" y="3923973"/>
              <a:ext cx="2345321" cy="771307"/>
              <a:chOff x="4754222" y="2363276"/>
              <a:chExt cx="2670600" cy="536973"/>
            </a:xfrm>
          </p:grpSpPr>
          <p:sp>
            <p:nvSpPr>
              <p:cNvPr id="492" name="Google Shape;492;p26"/>
              <p:cNvSpPr txBox="1"/>
              <p:nvPr/>
            </p:nvSpPr>
            <p:spPr>
              <a:xfrm>
                <a:off x="4754222" y="2363276"/>
                <a:ext cx="2670600" cy="3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圖片2</a:t>
                </a:r>
                <a:endParaRPr sz="2300"/>
              </a:p>
            </p:txBody>
          </p:sp>
          <p:sp>
            <p:nvSpPr>
              <p:cNvPr id="493" name="Google Shape;493;p26"/>
              <p:cNvSpPr txBox="1"/>
              <p:nvPr/>
            </p:nvSpPr>
            <p:spPr>
              <a:xfrm>
                <a:off x="4754222" y="2675249"/>
                <a:ext cx="26706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 u="sng">
                    <a:solidFill>
                      <a:schemeClr val="hlink"/>
                    </a:solidFill>
                    <a:latin typeface="EB Garamond"/>
                    <a:ea typeface="EB Garamond"/>
                    <a:cs typeface="EB Garamond"/>
                    <a:sym typeface="EB Garamond"/>
                    <a:hlinkClick r:id="rId6"/>
                  </a:rPr>
                  <a:t>詳細出處</a:t>
                </a:r>
                <a:endParaRPr b="1" sz="1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494" name="Google Shape;494;p26"/>
            <p:cNvGrpSpPr/>
            <p:nvPr/>
          </p:nvGrpSpPr>
          <p:grpSpPr>
            <a:xfrm>
              <a:off x="344662" y="2563922"/>
              <a:ext cx="1613316" cy="1125621"/>
              <a:chOff x="3163531" y="2414425"/>
              <a:chExt cx="1613316" cy="1125621"/>
            </a:xfrm>
          </p:grpSpPr>
          <p:pic>
            <p:nvPicPr>
              <p:cNvPr id="495" name="Google Shape;495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63531" y="2414425"/>
                <a:ext cx="1613316" cy="11256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kx="-1200090" rotWithShape="0" algn="bl" sy="2300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496" name="Google Shape;496;p26"/>
              <p:cNvSpPr txBox="1"/>
              <p:nvPr/>
            </p:nvSpPr>
            <p:spPr>
              <a:xfrm>
                <a:off x="3691919" y="2933928"/>
                <a:ext cx="5589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3</a:t>
                </a:r>
                <a:endParaRPr/>
              </a:p>
            </p:txBody>
          </p:sp>
        </p:grpSp>
      </p:grpSp>
      <p:grpSp>
        <p:nvGrpSpPr>
          <p:cNvPr id="497" name="Google Shape;497;p26"/>
          <p:cNvGrpSpPr/>
          <p:nvPr/>
        </p:nvGrpSpPr>
        <p:grpSpPr>
          <a:xfrm>
            <a:off x="2484939" y="2563922"/>
            <a:ext cx="2345321" cy="2131358"/>
            <a:chOff x="-7451" y="2563922"/>
            <a:chExt cx="2345321" cy="2131358"/>
          </a:xfrm>
        </p:grpSpPr>
        <p:grpSp>
          <p:nvGrpSpPr>
            <p:cNvPr id="498" name="Google Shape;498;p26"/>
            <p:cNvGrpSpPr/>
            <p:nvPr/>
          </p:nvGrpSpPr>
          <p:grpSpPr>
            <a:xfrm>
              <a:off x="-7451" y="3923973"/>
              <a:ext cx="2345321" cy="771307"/>
              <a:chOff x="4754222" y="2363276"/>
              <a:chExt cx="2670600" cy="536973"/>
            </a:xfrm>
          </p:grpSpPr>
          <p:sp>
            <p:nvSpPr>
              <p:cNvPr id="499" name="Google Shape;499;p26"/>
              <p:cNvSpPr txBox="1"/>
              <p:nvPr/>
            </p:nvSpPr>
            <p:spPr>
              <a:xfrm>
                <a:off x="4754222" y="2363276"/>
                <a:ext cx="2670600" cy="3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圖片1</a:t>
                </a:r>
                <a:endParaRPr sz="2300"/>
              </a:p>
            </p:txBody>
          </p:sp>
          <p:sp>
            <p:nvSpPr>
              <p:cNvPr id="500" name="Google Shape;500;p26"/>
              <p:cNvSpPr txBox="1"/>
              <p:nvPr/>
            </p:nvSpPr>
            <p:spPr>
              <a:xfrm>
                <a:off x="4754222" y="2675249"/>
                <a:ext cx="26706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 u="sng">
                    <a:solidFill>
                      <a:schemeClr val="hlink"/>
                    </a:solidFill>
                    <a:latin typeface="EB Garamond"/>
                    <a:ea typeface="EB Garamond"/>
                    <a:cs typeface="EB Garamond"/>
                    <a:sym typeface="EB Garamond"/>
                    <a:hlinkClick r:id="rId7"/>
                  </a:rPr>
                  <a:t>詳細出處</a:t>
                </a:r>
                <a:endParaRPr b="1" sz="1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501" name="Google Shape;501;p26"/>
            <p:cNvGrpSpPr/>
            <p:nvPr/>
          </p:nvGrpSpPr>
          <p:grpSpPr>
            <a:xfrm>
              <a:off x="344662" y="2563922"/>
              <a:ext cx="1613316" cy="1125621"/>
              <a:chOff x="3163531" y="2414425"/>
              <a:chExt cx="1613316" cy="1125621"/>
            </a:xfrm>
          </p:grpSpPr>
          <p:pic>
            <p:nvPicPr>
              <p:cNvPr id="502" name="Google Shape;502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63531" y="2414425"/>
                <a:ext cx="1613316" cy="11256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kx="-1200090" rotWithShape="0" algn="bl" sy="2300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503" name="Google Shape;503;p26"/>
              <p:cNvSpPr txBox="1"/>
              <p:nvPr/>
            </p:nvSpPr>
            <p:spPr>
              <a:xfrm>
                <a:off x="3691919" y="2933928"/>
                <a:ext cx="5589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2</a:t>
                </a:r>
                <a:endParaRPr/>
              </a:p>
            </p:txBody>
          </p:sp>
        </p:grpSp>
      </p:grpSp>
      <p:grpSp>
        <p:nvGrpSpPr>
          <p:cNvPr id="504" name="Google Shape;504;p26"/>
          <p:cNvGrpSpPr/>
          <p:nvPr/>
        </p:nvGrpSpPr>
        <p:grpSpPr>
          <a:xfrm>
            <a:off x="9952539" y="2563922"/>
            <a:ext cx="2345321" cy="2131358"/>
            <a:chOff x="-7451" y="2563922"/>
            <a:chExt cx="2345321" cy="2131358"/>
          </a:xfrm>
        </p:grpSpPr>
        <p:grpSp>
          <p:nvGrpSpPr>
            <p:cNvPr id="505" name="Google Shape;505;p26"/>
            <p:cNvGrpSpPr/>
            <p:nvPr/>
          </p:nvGrpSpPr>
          <p:grpSpPr>
            <a:xfrm>
              <a:off x="-7451" y="3923973"/>
              <a:ext cx="2345321" cy="771307"/>
              <a:chOff x="4754222" y="2363276"/>
              <a:chExt cx="2670600" cy="536973"/>
            </a:xfrm>
          </p:grpSpPr>
          <p:sp>
            <p:nvSpPr>
              <p:cNvPr id="506" name="Google Shape;506;p26"/>
              <p:cNvSpPr txBox="1"/>
              <p:nvPr/>
            </p:nvSpPr>
            <p:spPr>
              <a:xfrm>
                <a:off x="4754222" y="2363276"/>
                <a:ext cx="2670600" cy="3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線上自製圖</a:t>
                </a:r>
                <a:endParaRPr sz="2300"/>
              </a:p>
            </p:txBody>
          </p:sp>
          <p:sp>
            <p:nvSpPr>
              <p:cNvPr id="507" name="Google Shape;507;p26"/>
              <p:cNvSpPr txBox="1"/>
              <p:nvPr/>
            </p:nvSpPr>
            <p:spPr>
              <a:xfrm>
                <a:off x="4754222" y="2675249"/>
                <a:ext cx="26706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 u="sng">
                    <a:solidFill>
                      <a:schemeClr val="hlink"/>
                    </a:solidFill>
                    <a:latin typeface="EB Garamond"/>
                    <a:ea typeface="EB Garamond"/>
                    <a:cs typeface="EB Garamond"/>
                    <a:sym typeface="EB Garamond"/>
                    <a:hlinkClick r:id="rId8"/>
                  </a:rPr>
                  <a:t>詳細出處</a:t>
                </a:r>
                <a:endParaRPr b="1" sz="1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508" name="Google Shape;508;p26"/>
            <p:cNvGrpSpPr/>
            <p:nvPr/>
          </p:nvGrpSpPr>
          <p:grpSpPr>
            <a:xfrm>
              <a:off x="344662" y="2563922"/>
              <a:ext cx="1613316" cy="1125621"/>
              <a:chOff x="3163531" y="2414425"/>
              <a:chExt cx="1613316" cy="1125621"/>
            </a:xfrm>
          </p:grpSpPr>
          <p:pic>
            <p:nvPicPr>
              <p:cNvPr id="509" name="Google Shape;509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63531" y="2414425"/>
                <a:ext cx="1613316" cy="11256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kx="-1200090" rotWithShape="0" algn="bl" sy="2300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510" name="Google Shape;510;p26"/>
              <p:cNvSpPr txBox="1"/>
              <p:nvPr/>
            </p:nvSpPr>
            <p:spPr>
              <a:xfrm>
                <a:off x="3691919" y="2933928"/>
                <a:ext cx="5589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5</a:t>
                </a:r>
                <a:endParaRPr/>
              </a:p>
            </p:txBody>
          </p:sp>
        </p:grpSp>
      </p:grpSp>
      <p:grpSp>
        <p:nvGrpSpPr>
          <p:cNvPr id="511" name="Google Shape;511;p26"/>
          <p:cNvGrpSpPr/>
          <p:nvPr/>
        </p:nvGrpSpPr>
        <p:grpSpPr>
          <a:xfrm>
            <a:off x="7514139" y="2563922"/>
            <a:ext cx="2345321" cy="2131358"/>
            <a:chOff x="-7451" y="2563922"/>
            <a:chExt cx="2345321" cy="2131358"/>
          </a:xfrm>
        </p:grpSpPr>
        <p:grpSp>
          <p:nvGrpSpPr>
            <p:cNvPr id="512" name="Google Shape;512;p26"/>
            <p:cNvGrpSpPr/>
            <p:nvPr/>
          </p:nvGrpSpPr>
          <p:grpSpPr>
            <a:xfrm>
              <a:off x="-7451" y="3923973"/>
              <a:ext cx="2345321" cy="771307"/>
              <a:chOff x="4754222" y="2363276"/>
              <a:chExt cx="2670600" cy="536973"/>
            </a:xfrm>
          </p:grpSpPr>
          <p:sp>
            <p:nvSpPr>
              <p:cNvPr id="513" name="Google Shape;513;p26"/>
              <p:cNvSpPr txBox="1"/>
              <p:nvPr/>
            </p:nvSpPr>
            <p:spPr>
              <a:xfrm>
                <a:off x="4754222" y="2363276"/>
                <a:ext cx="2670600" cy="3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圖片3</a:t>
                </a:r>
                <a:endParaRPr sz="2300"/>
              </a:p>
            </p:txBody>
          </p:sp>
          <p:sp>
            <p:nvSpPr>
              <p:cNvPr id="514" name="Google Shape;514;p26"/>
              <p:cNvSpPr txBox="1"/>
              <p:nvPr/>
            </p:nvSpPr>
            <p:spPr>
              <a:xfrm>
                <a:off x="4754222" y="2675249"/>
                <a:ext cx="2670600" cy="22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 u="sng">
                    <a:solidFill>
                      <a:schemeClr val="hlink"/>
                    </a:solidFill>
                    <a:latin typeface="EB Garamond"/>
                    <a:ea typeface="EB Garamond"/>
                    <a:cs typeface="EB Garamond"/>
                    <a:sym typeface="EB Garamond"/>
                    <a:hlinkClick r:id="rId9"/>
                  </a:rPr>
                  <a:t>詳</a:t>
                </a:r>
                <a:r>
                  <a:rPr b="1" lang="en-US" sz="1500" u="sng">
                    <a:solidFill>
                      <a:schemeClr val="hlink"/>
                    </a:solidFill>
                    <a:latin typeface="EB Garamond"/>
                    <a:ea typeface="EB Garamond"/>
                    <a:cs typeface="EB Garamond"/>
                    <a:sym typeface="EB Garamond"/>
                    <a:hlinkClick r:id="rId10"/>
                  </a:rPr>
                  <a:t>細出處</a:t>
                </a:r>
                <a:endParaRPr b="1" sz="1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515" name="Google Shape;515;p26"/>
            <p:cNvGrpSpPr/>
            <p:nvPr/>
          </p:nvGrpSpPr>
          <p:grpSpPr>
            <a:xfrm>
              <a:off x="344662" y="2563922"/>
              <a:ext cx="1613316" cy="1125621"/>
              <a:chOff x="3163531" y="2414425"/>
              <a:chExt cx="1613316" cy="1125621"/>
            </a:xfrm>
          </p:grpSpPr>
          <p:pic>
            <p:nvPicPr>
              <p:cNvPr id="516" name="Google Shape;516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63531" y="2414425"/>
                <a:ext cx="1613316" cy="11256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kx="-1200090" rotWithShape="0" algn="bl" sy="2300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517" name="Google Shape;517;p26"/>
              <p:cNvSpPr txBox="1"/>
              <p:nvPr/>
            </p:nvSpPr>
            <p:spPr>
              <a:xfrm>
                <a:off x="3691919" y="2933928"/>
                <a:ext cx="5589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411A09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4</a:t>
                </a: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7"/>
          <p:cNvGrpSpPr/>
          <p:nvPr/>
        </p:nvGrpSpPr>
        <p:grpSpPr>
          <a:xfrm>
            <a:off x="2834186" y="2725061"/>
            <a:ext cx="6382112" cy="4133063"/>
            <a:chOff x="2821596" y="1933449"/>
            <a:chExt cx="6698973" cy="4338262"/>
          </a:xfrm>
        </p:grpSpPr>
        <p:pic>
          <p:nvPicPr>
            <p:cNvPr id="523" name="Google Shape;523;p27"/>
            <p:cNvPicPr preferRelativeResize="0"/>
            <p:nvPr/>
          </p:nvPicPr>
          <p:blipFill rotWithShape="1">
            <a:blip r:embed="rId4">
              <a:alphaModFix/>
            </a:blip>
            <a:srcRect b="19868" l="49287" r="881" t="41484"/>
            <a:stretch/>
          </p:blipFill>
          <p:spPr>
            <a:xfrm>
              <a:off x="3133320" y="4132285"/>
              <a:ext cx="6075526" cy="21394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4" name="Google Shape;524;p27"/>
            <p:cNvGrpSpPr/>
            <p:nvPr/>
          </p:nvGrpSpPr>
          <p:grpSpPr>
            <a:xfrm>
              <a:off x="2821596" y="1933449"/>
              <a:ext cx="6698973" cy="4271388"/>
              <a:chOff x="3116547" y="2613933"/>
              <a:chExt cx="6698973" cy="4271388"/>
            </a:xfrm>
          </p:grpSpPr>
          <p:pic>
            <p:nvPicPr>
              <p:cNvPr id="525" name="Google Shape;525;p27"/>
              <p:cNvPicPr preferRelativeResize="0"/>
              <p:nvPr/>
            </p:nvPicPr>
            <p:blipFill rotWithShape="1">
              <a:blip r:embed="rId5">
                <a:alphaModFix/>
              </a:blip>
              <a:srcRect b="48559" l="32544" r="48095" t="0"/>
              <a:stretch/>
            </p:blipFill>
            <p:spPr>
              <a:xfrm>
                <a:off x="7455092" y="2613933"/>
                <a:ext cx="2360425" cy="28475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" name="Google Shape;526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1565" r="0" t="0"/>
              <a:stretch/>
            </p:blipFill>
            <p:spPr>
              <a:xfrm>
                <a:off x="3116547" y="2876310"/>
                <a:ext cx="6698973" cy="4009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27" name="Google Shape;527;p27"/>
          <p:cNvGrpSpPr/>
          <p:nvPr/>
        </p:nvGrpSpPr>
        <p:grpSpPr>
          <a:xfrm>
            <a:off x="3708430" y="152884"/>
            <a:ext cx="5230216" cy="1225474"/>
            <a:chOff x="3525550" y="145251"/>
            <a:chExt cx="5230216" cy="1225474"/>
          </a:xfrm>
        </p:grpSpPr>
        <p:pic>
          <p:nvPicPr>
            <p:cNvPr id="528" name="Google Shape;528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25550" y="145251"/>
              <a:ext cx="5230216" cy="1160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7"/>
            <p:cNvSpPr/>
            <p:nvPr/>
          </p:nvSpPr>
          <p:spPr>
            <a:xfrm rot="-220182">
              <a:off x="4115409" y="404132"/>
              <a:ext cx="1653944" cy="91460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504A44"/>
                  </a:solidFill>
                  <a:latin typeface="Alex Brush"/>
                </a:rPr>
                <a:t>See You</a:t>
              </a:r>
            </a:p>
          </p:txBody>
        </p:sp>
      </p:grpSp>
      <p:sp>
        <p:nvSpPr>
          <p:cNvPr id="530" name="Google Shape;530;p27"/>
          <p:cNvSpPr txBox="1"/>
          <p:nvPr/>
        </p:nvSpPr>
        <p:spPr>
          <a:xfrm>
            <a:off x="3570300" y="1634388"/>
            <a:ext cx="5051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B4737"/>
                </a:solidFill>
                <a:latin typeface="Great Vibes"/>
                <a:ea typeface="Great Vibes"/>
                <a:cs typeface="Great Vibes"/>
                <a:sym typeface="Great Vibes"/>
              </a:rPr>
              <a:t>結束</a:t>
            </a:r>
            <a:endParaRPr b="1" sz="4400">
              <a:solidFill>
                <a:srgbClr val="5B4737"/>
              </a:solidFill>
              <a:latin typeface="Great Vibes"/>
              <a:ea typeface="Great Vibes"/>
              <a:cs typeface="Great Vibes"/>
              <a:sym typeface="Great Vib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B4737"/>
                </a:solidFill>
                <a:latin typeface="Great Vibes"/>
                <a:ea typeface="Great Vibes"/>
                <a:cs typeface="Great Vibes"/>
                <a:sym typeface="Great Vibes"/>
              </a:rPr>
              <a:t>感謝聆聽</a:t>
            </a:r>
            <a:endParaRPr b="1" sz="4400">
              <a:solidFill>
                <a:srgbClr val="5B4737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>
            <a:off x="4712350" y="4285925"/>
            <a:ext cx="240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DB49D"/>
                </a:solidFill>
                <a:latin typeface="Calibri"/>
                <a:ea typeface="Calibri"/>
                <a:cs typeface="Calibri"/>
                <a:sym typeface="Calibri"/>
              </a:rPr>
              <a:t>AI 11101期</a:t>
            </a:r>
            <a:endParaRPr sz="3000">
              <a:solidFill>
                <a:srgbClr val="CDB49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DB49D"/>
                </a:solidFill>
                <a:latin typeface="Alex Brush"/>
                <a:ea typeface="Alex Brush"/>
                <a:cs typeface="Alex Brush"/>
                <a:sym typeface="Alex Brush"/>
              </a:rPr>
              <a:t>個人專題</a:t>
            </a:r>
            <a:endParaRPr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51517" l="67162" r="0" t="0"/>
          <a:stretch/>
        </p:blipFill>
        <p:spPr>
          <a:xfrm>
            <a:off x="4127459" y="1236719"/>
            <a:ext cx="3937083" cy="478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 rot="10800000">
            <a:off x="7990" y="45542"/>
            <a:ext cx="2460700" cy="472376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14"/>
          <p:cNvGrpSpPr/>
          <p:nvPr/>
        </p:nvGrpSpPr>
        <p:grpSpPr>
          <a:xfrm>
            <a:off x="976327" y="374691"/>
            <a:ext cx="4334046" cy="6108618"/>
            <a:chOff x="263432" y="374691"/>
            <a:chExt cx="4334046" cy="6108618"/>
          </a:xfrm>
        </p:grpSpPr>
        <p:grpSp>
          <p:nvGrpSpPr>
            <p:cNvPr id="109" name="Google Shape;109;p14"/>
            <p:cNvGrpSpPr/>
            <p:nvPr/>
          </p:nvGrpSpPr>
          <p:grpSpPr>
            <a:xfrm>
              <a:off x="263432" y="374691"/>
              <a:ext cx="4334046" cy="6108618"/>
              <a:chOff x="263432" y="374691"/>
              <a:chExt cx="4334046" cy="6108618"/>
            </a:xfrm>
          </p:grpSpPr>
          <p:pic>
            <p:nvPicPr>
              <p:cNvPr id="110" name="Google Shape;110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3432" y="374691"/>
                <a:ext cx="4334046" cy="610861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tl" dir="2700000" dist="635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1" name="Google Shape;111;p14"/>
              <p:cNvPicPr preferRelativeResize="0"/>
              <p:nvPr/>
            </p:nvPicPr>
            <p:blipFill rotWithShape="1">
              <a:blip r:embed="rId6">
                <a:alphaModFix/>
              </a:blip>
              <a:srcRect b="36096" l="26878" r="27962" t="35616"/>
              <a:stretch/>
            </p:blipFill>
            <p:spPr>
              <a:xfrm>
                <a:off x="2149984" y="526976"/>
                <a:ext cx="736268" cy="7482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2" name="Google Shape;112;p14"/>
            <p:cNvSpPr txBox="1"/>
            <p:nvPr/>
          </p:nvSpPr>
          <p:spPr>
            <a:xfrm>
              <a:off x="569831" y="1661058"/>
              <a:ext cx="3424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5B4737"/>
                  </a:solidFill>
                  <a:latin typeface="Great Vibes"/>
                  <a:ea typeface="Great Vibes"/>
                  <a:cs typeface="Great Vibes"/>
                  <a:sym typeface="Great Vibes"/>
                </a:rPr>
                <a:t>核心目標</a:t>
              </a: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1121751" y="2636773"/>
              <a:ext cx="2487000" cy="25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11A09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雖然哈利波特已經完結，但一直是不敗的經典，在”怪獸與他們的產地” 電影裡出現了許多只有巫師看的到的魔法生物，故個人專題以創立一個破關程式，收集哈利波特迷印象中的魔法生物，以為其製造一個收藏本。</a:t>
              </a:r>
              <a:endParaRPr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114" name="Google Shape;114;p14"/>
            <p:cNvGrpSpPr/>
            <p:nvPr/>
          </p:nvGrpSpPr>
          <p:grpSpPr>
            <a:xfrm rot="7219344">
              <a:off x="1103716" y="4820788"/>
              <a:ext cx="348265" cy="1294023"/>
              <a:chOff x="233100" y="5070804"/>
              <a:chExt cx="236041" cy="812662"/>
            </a:xfrm>
          </p:grpSpPr>
          <p:sp>
            <p:nvSpPr>
              <p:cNvPr id="115" name="Google Shape;115;p14"/>
              <p:cNvSpPr/>
              <p:nvPr/>
            </p:nvSpPr>
            <p:spPr>
              <a:xfrm flipH="1" rot="8220972">
                <a:off x="348508" y="5331710"/>
                <a:ext cx="78964" cy="86609"/>
              </a:xfrm>
              <a:custGeom>
                <a:rect b="b" l="l" r="r" t="t"/>
                <a:pathLst>
                  <a:path extrusionOk="0" h="3240" w="2954">
                    <a:moveTo>
                      <a:pt x="1162" y="1"/>
                    </a:moveTo>
                    <a:cubicBezTo>
                      <a:pt x="959" y="1"/>
                      <a:pt x="733" y="50"/>
                      <a:pt x="572" y="120"/>
                    </a:cubicBezTo>
                    <a:cubicBezTo>
                      <a:pt x="203" y="275"/>
                      <a:pt x="0" y="680"/>
                      <a:pt x="96" y="1073"/>
                    </a:cubicBezTo>
                    <a:cubicBezTo>
                      <a:pt x="334" y="2013"/>
                      <a:pt x="965" y="2799"/>
                      <a:pt x="1822" y="3240"/>
                    </a:cubicBezTo>
                    <a:lnTo>
                      <a:pt x="2953" y="1942"/>
                    </a:lnTo>
                    <a:cubicBezTo>
                      <a:pt x="2691" y="1192"/>
                      <a:pt x="2191" y="537"/>
                      <a:pt x="1524" y="85"/>
                    </a:cubicBezTo>
                    <a:cubicBezTo>
                      <a:pt x="1436" y="25"/>
                      <a:pt x="1305" y="1"/>
                      <a:pt x="1162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 flipH="1" rot="8220972">
                <a:off x="250808" y="5667968"/>
                <a:ext cx="72896" cy="80648"/>
              </a:xfrm>
              <a:custGeom>
                <a:rect b="b" l="l" r="r" t="t"/>
                <a:pathLst>
                  <a:path extrusionOk="0" h="3017" w="2727">
                    <a:moveTo>
                      <a:pt x="645" y="1"/>
                    </a:moveTo>
                    <a:cubicBezTo>
                      <a:pt x="324" y="1"/>
                      <a:pt x="40" y="262"/>
                      <a:pt x="12" y="631"/>
                    </a:cubicBezTo>
                    <a:cubicBezTo>
                      <a:pt x="0" y="833"/>
                      <a:pt x="0" y="1048"/>
                      <a:pt x="0" y="1191"/>
                    </a:cubicBezTo>
                    <a:cubicBezTo>
                      <a:pt x="143" y="2048"/>
                      <a:pt x="750" y="2405"/>
                      <a:pt x="1322" y="2798"/>
                    </a:cubicBezTo>
                    <a:cubicBezTo>
                      <a:pt x="1496" y="2926"/>
                      <a:pt x="1662" y="3017"/>
                      <a:pt x="1815" y="3017"/>
                    </a:cubicBezTo>
                    <a:cubicBezTo>
                      <a:pt x="1976" y="3017"/>
                      <a:pt x="2123" y="2917"/>
                      <a:pt x="2251" y="2655"/>
                    </a:cubicBezTo>
                    <a:cubicBezTo>
                      <a:pt x="2334" y="2500"/>
                      <a:pt x="2524" y="2381"/>
                      <a:pt x="2596" y="2238"/>
                    </a:cubicBezTo>
                    <a:cubicBezTo>
                      <a:pt x="2667" y="2107"/>
                      <a:pt x="2727" y="1893"/>
                      <a:pt x="2667" y="1798"/>
                    </a:cubicBezTo>
                    <a:cubicBezTo>
                      <a:pt x="2405" y="1429"/>
                      <a:pt x="2120" y="1083"/>
                      <a:pt x="1810" y="762"/>
                    </a:cubicBezTo>
                    <a:cubicBezTo>
                      <a:pt x="1548" y="488"/>
                      <a:pt x="1262" y="262"/>
                      <a:pt x="929" y="71"/>
                    </a:cubicBezTo>
                    <a:cubicBezTo>
                      <a:pt x="835" y="23"/>
                      <a:pt x="738" y="1"/>
                      <a:pt x="645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 flipH="1" rot="8220972">
                <a:off x="344472" y="5798120"/>
                <a:ext cx="62711" cy="73885"/>
              </a:xfrm>
              <a:custGeom>
                <a:rect b="b" l="l" r="r" t="t"/>
                <a:pathLst>
                  <a:path extrusionOk="0" h="2764" w="2346">
                    <a:moveTo>
                      <a:pt x="709" y="0"/>
                    </a:moveTo>
                    <a:cubicBezTo>
                      <a:pt x="551" y="0"/>
                      <a:pt x="412" y="61"/>
                      <a:pt x="322" y="185"/>
                    </a:cubicBezTo>
                    <a:cubicBezTo>
                      <a:pt x="155" y="399"/>
                      <a:pt x="60" y="661"/>
                      <a:pt x="24" y="947"/>
                    </a:cubicBezTo>
                    <a:cubicBezTo>
                      <a:pt x="0" y="1089"/>
                      <a:pt x="0" y="1232"/>
                      <a:pt x="24" y="1375"/>
                    </a:cubicBezTo>
                    <a:cubicBezTo>
                      <a:pt x="60" y="1554"/>
                      <a:pt x="143" y="1732"/>
                      <a:pt x="250" y="1887"/>
                    </a:cubicBezTo>
                    <a:cubicBezTo>
                      <a:pt x="345" y="2030"/>
                      <a:pt x="476" y="2256"/>
                      <a:pt x="619" y="2482"/>
                    </a:cubicBezTo>
                    <a:cubicBezTo>
                      <a:pt x="736" y="2661"/>
                      <a:pt x="893" y="2764"/>
                      <a:pt x="1064" y="2764"/>
                    </a:cubicBezTo>
                    <a:cubicBezTo>
                      <a:pt x="1155" y="2764"/>
                      <a:pt x="1250" y="2735"/>
                      <a:pt x="1346" y="2673"/>
                    </a:cubicBezTo>
                    <a:cubicBezTo>
                      <a:pt x="1691" y="2435"/>
                      <a:pt x="2024" y="2173"/>
                      <a:pt x="2346" y="1899"/>
                    </a:cubicBezTo>
                    <a:cubicBezTo>
                      <a:pt x="2036" y="1387"/>
                      <a:pt x="1786" y="863"/>
                      <a:pt x="1441" y="411"/>
                    </a:cubicBezTo>
                    <a:cubicBezTo>
                      <a:pt x="1226" y="139"/>
                      <a:pt x="947" y="0"/>
                      <a:pt x="709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 flipH="1" rot="8220972">
                <a:off x="281280" y="5256344"/>
                <a:ext cx="74820" cy="67656"/>
              </a:xfrm>
              <a:custGeom>
                <a:rect b="b" l="l" r="r" t="t"/>
                <a:pathLst>
                  <a:path extrusionOk="0" h="2531" w="2799">
                    <a:moveTo>
                      <a:pt x="987" y="0"/>
                    </a:moveTo>
                    <a:cubicBezTo>
                      <a:pt x="750" y="0"/>
                      <a:pt x="461" y="83"/>
                      <a:pt x="275" y="177"/>
                    </a:cubicBezTo>
                    <a:cubicBezTo>
                      <a:pt x="96" y="272"/>
                      <a:pt x="1" y="713"/>
                      <a:pt x="36" y="974"/>
                    </a:cubicBezTo>
                    <a:cubicBezTo>
                      <a:pt x="144" y="1796"/>
                      <a:pt x="596" y="2248"/>
                      <a:pt x="1525" y="2487"/>
                    </a:cubicBezTo>
                    <a:cubicBezTo>
                      <a:pt x="1630" y="2515"/>
                      <a:pt x="1722" y="2530"/>
                      <a:pt x="1805" y="2530"/>
                    </a:cubicBezTo>
                    <a:cubicBezTo>
                      <a:pt x="2030" y="2530"/>
                      <a:pt x="2180" y="2418"/>
                      <a:pt x="2311" y="2165"/>
                    </a:cubicBezTo>
                    <a:cubicBezTo>
                      <a:pt x="2452" y="1941"/>
                      <a:pt x="2617" y="1741"/>
                      <a:pt x="2793" y="1564"/>
                    </a:cubicBezTo>
                    <a:lnTo>
                      <a:pt x="2793" y="1564"/>
                    </a:lnTo>
                    <a:cubicBezTo>
                      <a:pt x="2795" y="1566"/>
                      <a:pt x="2797" y="1568"/>
                      <a:pt x="2799" y="1570"/>
                    </a:cubicBezTo>
                    <a:lnTo>
                      <a:pt x="2799" y="1558"/>
                    </a:lnTo>
                    <a:cubicBezTo>
                      <a:pt x="2797" y="1560"/>
                      <a:pt x="2795" y="1562"/>
                      <a:pt x="2793" y="1564"/>
                    </a:cubicBezTo>
                    <a:lnTo>
                      <a:pt x="2793" y="1564"/>
                    </a:lnTo>
                    <a:cubicBezTo>
                      <a:pt x="2307" y="1053"/>
                      <a:pt x="1856" y="485"/>
                      <a:pt x="1299" y="82"/>
                    </a:cubicBezTo>
                    <a:cubicBezTo>
                      <a:pt x="1224" y="24"/>
                      <a:pt x="1113" y="0"/>
                      <a:pt x="987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 flipH="1" rot="8220972">
                <a:off x="327911" y="5559965"/>
                <a:ext cx="65250" cy="76745"/>
              </a:xfrm>
              <a:custGeom>
                <a:rect b="b" l="l" r="r" t="t"/>
                <a:pathLst>
                  <a:path extrusionOk="0" h="2871" w="2441">
                    <a:moveTo>
                      <a:pt x="789" y="0"/>
                    </a:moveTo>
                    <a:cubicBezTo>
                      <a:pt x="672" y="0"/>
                      <a:pt x="555" y="16"/>
                      <a:pt x="441" y="49"/>
                    </a:cubicBezTo>
                    <a:cubicBezTo>
                      <a:pt x="226" y="132"/>
                      <a:pt x="24" y="549"/>
                      <a:pt x="24" y="811"/>
                    </a:cubicBezTo>
                    <a:cubicBezTo>
                      <a:pt x="0" y="1799"/>
                      <a:pt x="703" y="2323"/>
                      <a:pt x="1417" y="2871"/>
                    </a:cubicBezTo>
                    <a:cubicBezTo>
                      <a:pt x="1739" y="2597"/>
                      <a:pt x="2012" y="2383"/>
                      <a:pt x="2251" y="2144"/>
                    </a:cubicBezTo>
                    <a:cubicBezTo>
                      <a:pt x="2346" y="2049"/>
                      <a:pt x="2441" y="1883"/>
                      <a:pt x="2417" y="1787"/>
                    </a:cubicBezTo>
                    <a:cubicBezTo>
                      <a:pt x="2215" y="1168"/>
                      <a:pt x="2036" y="501"/>
                      <a:pt x="1441" y="168"/>
                    </a:cubicBezTo>
                    <a:cubicBezTo>
                      <a:pt x="1238" y="59"/>
                      <a:pt x="1014" y="0"/>
                      <a:pt x="789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 flipH="1" rot="8220972">
                <a:off x="248366" y="5456174"/>
                <a:ext cx="80220" cy="69474"/>
              </a:xfrm>
              <a:custGeom>
                <a:rect b="b" l="l" r="r" t="t"/>
                <a:pathLst>
                  <a:path extrusionOk="0" h="2599" w="3001">
                    <a:moveTo>
                      <a:pt x="1101" y="1"/>
                    </a:moveTo>
                    <a:cubicBezTo>
                      <a:pt x="1047" y="1"/>
                      <a:pt x="989" y="6"/>
                      <a:pt x="929" y="17"/>
                    </a:cubicBezTo>
                    <a:cubicBezTo>
                      <a:pt x="215" y="147"/>
                      <a:pt x="0" y="659"/>
                      <a:pt x="310" y="1302"/>
                    </a:cubicBezTo>
                    <a:cubicBezTo>
                      <a:pt x="691" y="2076"/>
                      <a:pt x="1524" y="2172"/>
                      <a:pt x="2132" y="2588"/>
                    </a:cubicBezTo>
                    <a:cubicBezTo>
                      <a:pt x="2144" y="2596"/>
                      <a:pt x="2162" y="2599"/>
                      <a:pt x="2183" y="2599"/>
                    </a:cubicBezTo>
                    <a:cubicBezTo>
                      <a:pt x="2264" y="2599"/>
                      <a:pt x="2391" y="2550"/>
                      <a:pt x="2429" y="2493"/>
                    </a:cubicBezTo>
                    <a:cubicBezTo>
                      <a:pt x="3001" y="1731"/>
                      <a:pt x="3001" y="1719"/>
                      <a:pt x="2417" y="909"/>
                    </a:cubicBezTo>
                    <a:cubicBezTo>
                      <a:pt x="2394" y="874"/>
                      <a:pt x="2370" y="814"/>
                      <a:pt x="2334" y="790"/>
                    </a:cubicBezTo>
                    <a:cubicBezTo>
                      <a:pt x="1933" y="509"/>
                      <a:pt x="1651" y="1"/>
                      <a:pt x="1101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 flipH="1" rot="8220972">
                <a:off x="307795" y="5201223"/>
                <a:ext cx="47448" cy="56055"/>
              </a:xfrm>
              <a:custGeom>
                <a:rect b="b" l="l" r="r" t="t"/>
                <a:pathLst>
                  <a:path extrusionOk="0" h="2097" w="1775">
                    <a:moveTo>
                      <a:pt x="763" y="1"/>
                    </a:moveTo>
                    <a:cubicBezTo>
                      <a:pt x="766" y="2"/>
                      <a:pt x="769" y="3"/>
                      <a:pt x="773" y="4"/>
                    </a:cubicBezTo>
                    <a:lnTo>
                      <a:pt x="773" y="4"/>
                    </a:lnTo>
                    <a:cubicBezTo>
                      <a:pt x="773" y="3"/>
                      <a:pt x="774" y="2"/>
                      <a:pt x="775" y="1"/>
                    </a:cubicBezTo>
                    <a:close/>
                    <a:moveTo>
                      <a:pt x="773" y="4"/>
                    </a:moveTo>
                    <a:lnTo>
                      <a:pt x="773" y="4"/>
                    </a:lnTo>
                    <a:cubicBezTo>
                      <a:pt x="547" y="324"/>
                      <a:pt x="298" y="633"/>
                      <a:pt x="84" y="953"/>
                    </a:cubicBezTo>
                    <a:cubicBezTo>
                      <a:pt x="25" y="1072"/>
                      <a:pt x="1" y="1203"/>
                      <a:pt x="48" y="1334"/>
                    </a:cubicBezTo>
                    <a:cubicBezTo>
                      <a:pt x="176" y="1685"/>
                      <a:pt x="881" y="2016"/>
                      <a:pt x="1344" y="2016"/>
                    </a:cubicBezTo>
                    <a:cubicBezTo>
                      <a:pt x="1401" y="2016"/>
                      <a:pt x="1453" y="2011"/>
                      <a:pt x="1501" y="2001"/>
                    </a:cubicBezTo>
                    <a:cubicBezTo>
                      <a:pt x="1511" y="1998"/>
                      <a:pt x="1521" y="1997"/>
                      <a:pt x="1532" y="1997"/>
                    </a:cubicBezTo>
                    <a:cubicBezTo>
                      <a:pt x="1607" y="1997"/>
                      <a:pt x="1691" y="2065"/>
                      <a:pt x="1775" y="2096"/>
                    </a:cubicBezTo>
                    <a:cubicBezTo>
                      <a:pt x="1763" y="1692"/>
                      <a:pt x="1751" y="1287"/>
                      <a:pt x="1739" y="870"/>
                    </a:cubicBezTo>
                    <a:lnTo>
                      <a:pt x="1739" y="894"/>
                    </a:lnTo>
                    <a:cubicBezTo>
                      <a:pt x="1526" y="480"/>
                      <a:pt x="1243" y="137"/>
                      <a:pt x="773" y="4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 flipH="1" rot="8220972">
                <a:off x="369607" y="5296484"/>
                <a:ext cx="48089" cy="46459"/>
              </a:xfrm>
              <a:custGeom>
                <a:rect b="b" l="l" r="r" t="t"/>
                <a:pathLst>
                  <a:path extrusionOk="0" h="1738" w="1799">
                    <a:moveTo>
                      <a:pt x="834" y="0"/>
                    </a:moveTo>
                    <a:lnTo>
                      <a:pt x="1" y="1274"/>
                    </a:lnTo>
                    <a:cubicBezTo>
                      <a:pt x="398" y="1583"/>
                      <a:pt x="777" y="1738"/>
                      <a:pt x="1067" y="1738"/>
                    </a:cubicBezTo>
                    <a:cubicBezTo>
                      <a:pt x="1247" y="1738"/>
                      <a:pt x="1393" y="1679"/>
                      <a:pt x="1489" y="1560"/>
                    </a:cubicBezTo>
                    <a:cubicBezTo>
                      <a:pt x="1798" y="1191"/>
                      <a:pt x="1572" y="596"/>
                      <a:pt x="834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 flipH="1" rot="8220972">
                <a:off x="344715" y="5758018"/>
                <a:ext cx="41246" cy="40818"/>
              </a:xfrm>
              <a:custGeom>
                <a:rect b="b" l="l" r="r" t="t"/>
                <a:pathLst>
                  <a:path extrusionOk="0" h="1527" w="1543">
                    <a:moveTo>
                      <a:pt x="998" y="0"/>
                    </a:moveTo>
                    <a:cubicBezTo>
                      <a:pt x="966" y="0"/>
                      <a:pt x="932" y="4"/>
                      <a:pt x="894" y="11"/>
                    </a:cubicBezTo>
                    <a:cubicBezTo>
                      <a:pt x="560" y="82"/>
                      <a:pt x="298" y="511"/>
                      <a:pt x="1" y="773"/>
                    </a:cubicBezTo>
                    <a:cubicBezTo>
                      <a:pt x="322" y="1035"/>
                      <a:pt x="620" y="1368"/>
                      <a:pt x="989" y="1511"/>
                    </a:cubicBezTo>
                    <a:cubicBezTo>
                      <a:pt x="1017" y="1522"/>
                      <a:pt x="1045" y="1527"/>
                      <a:pt x="1072" y="1527"/>
                    </a:cubicBezTo>
                    <a:cubicBezTo>
                      <a:pt x="1317" y="1527"/>
                      <a:pt x="1543" y="1126"/>
                      <a:pt x="1489" y="773"/>
                    </a:cubicBezTo>
                    <a:cubicBezTo>
                      <a:pt x="1379" y="509"/>
                      <a:pt x="1391" y="0"/>
                      <a:pt x="998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 flipH="1" rot="8220972">
                <a:off x="336411" y="5517063"/>
                <a:ext cx="44400" cy="42449"/>
              </a:xfrm>
              <a:custGeom>
                <a:rect b="b" l="l" r="r" t="t"/>
                <a:pathLst>
                  <a:path extrusionOk="0" h="1588" w="1661">
                    <a:moveTo>
                      <a:pt x="846" y="1"/>
                    </a:moveTo>
                    <a:cubicBezTo>
                      <a:pt x="536" y="275"/>
                      <a:pt x="274" y="501"/>
                      <a:pt x="36" y="739"/>
                    </a:cubicBezTo>
                    <a:cubicBezTo>
                      <a:pt x="1" y="811"/>
                      <a:pt x="1" y="918"/>
                      <a:pt x="36" y="989"/>
                    </a:cubicBezTo>
                    <a:cubicBezTo>
                      <a:pt x="358" y="1203"/>
                      <a:pt x="667" y="1477"/>
                      <a:pt x="1013" y="1573"/>
                    </a:cubicBezTo>
                    <a:cubicBezTo>
                      <a:pt x="1055" y="1583"/>
                      <a:pt x="1097" y="1587"/>
                      <a:pt x="1136" y="1587"/>
                    </a:cubicBezTo>
                    <a:cubicBezTo>
                      <a:pt x="1468" y="1587"/>
                      <a:pt x="1660" y="1248"/>
                      <a:pt x="1501" y="918"/>
                    </a:cubicBezTo>
                    <a:cubicBezTo>
                      <a:pt x="1346" y="596"/>
                      <a:pt x="1084" y="334"/>
                      <a:pt x="846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 flipH="1" rot="8220972">
                <a:off x="274407" y="5629477"/>
                <a:ext cx="38172" cy="41754"/>
              </a:xfrm>
              <a:custGeom>
                <a:rect b="b" l="l" r="r" t="t"/>
                <a:pathLst>
                  <a:path extrusionOk="0" h="1562" w="1428">
                    <a:moveTo>
                      <a:pt x="929" y="1"/>
                    </a:moveTo>
                    <a:cubicBezTo>
                      <a:pt x="548" y="358"/>
                      <a:pt x="298" y="584"/>
                      <a:pt x="60" y="834"/>
                    </a:cubicBezTo>
                    <a:cubicBezTo>
                      <a:pt x="0" y="894"/>
                      <a:pt x="0" y="1120"/>
                      <a:pt x="36" y="1132"/>
                    </a:cubicBezTo>
                    <a:cubicBezTo>
                      <a:pt x="357" y="1323"/>
                      <a:pt x="691" y="1465"/>
                      <a:pt x="1036" y="1561"/>
                    </a:cubicBezTo>
                    <a:cubicBezTo>
                      <a:pt x="1039" y="1561"/>
                      <a:pt x="1042" y="1562"/>
                      <a:pt x="1045" y="1562"/>
                    </a:cubicBezTo>
                    <a:cubicBezTo>
                      <a:pt x="1139" y="1562"/>
                      <a:pt x="1428" y="1235"/>
                      <a:pt x="1393" y="1120"/>
                    </a:cubicBezTo>
                    <a:cubicBezTo>
                      <a:pt x="1310" y="751"/>
                      <a:pt x="1107" y="406"/>
                      <a:pt x="929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 flipH="1" rot="8220972">
                <a:off x="277504" y="5413554"/>
                <a:ext cx="38947" cy="32131"/>
              </a:xfrm>
              <a:custGeom>
                <a:rect b="b" l="l" r="r" t="t"/>
                <a:pathLst>
                  <a:path extrusionOk="0" h="1202" w="1457">
                    <a:moveTo>
                      <a:pt x="695" y="1"/>
                    </a:moveTo>
                    <a:cubicBezTo>
                      <a:pt x="480" y="215"/>
                      <a:pt x="159" y="382"/>
                      <a:pt x="76" y="667"/>
                    </a:cubicBezTo>
                    <a:cubicBezTo>
                      <a:pt x="0" y="915"/>
                      <a:pt x="460" y="1201"/>
                      <a:pt x="953" y="1201"/>
                    </a:cubicBezTo>
                    <a:cubicBezTo>
                      <a:pt x="1006" y="1201"/>
                      <a:pt x="1059" y="1198"/>
                      <a:pt x="1111" y="1191"/>
                    </a:cubicBezTo>
                    <a:cubicBezTo>
                      <a:pt x="1171" y="1096"/>
                      <a:pt x="1457" y="822"/>
                      <a:pt x="1409" y="751"/>
                    </a:cubicBezTo>
                    <a:cubicBezTo>
                      <a:pt x="1230" y="465"/>
                      <a:pt x="945" y="239"/>
                      <a:pt x="695" y="1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 flipH="1" rot="8220972">
                <a:off x="392041" y="5118244"/>
                <a:ext cx="59530" cy="74981"/>
              </a:xfrm>
              <a:custGeom>
                <a:rect b="b" l="l" r="r" t="t"/>
                <a:pathLst>
                  <a:path extrusionOk="0" h="2805" w="2227">
                    <a:moveTo>
                      <a:pt x="790" y="0"/>
                    </a:moveTo>
                    <a:cubicBezTo>
                      <a:pt x="665" y="0"/>
                      <a:pt x="551" y="44"/>
                      <a:pt x="465" y="134"/>
                    </a:cubicBezTo>
                    <a:cubicBezTo>
                      <a:pt x="274" y="336"/>
                      <a:pt x="131" y="574"/>
                      <a:pt x="60" y="848"/>
                    </a:cubicBezTo>
                    <a:cubicBezTo>
                      <a:pt x="24" y="991"/>
                      <a:pt x="0" y="1134"/>
                      <a:pt x="0" y="1277"/>
                    </a:cubicBezTo>
                    <a:cubicBezTo>
                      <a:pt x="12" y="1467"/>
                      <a:pt x="72" y="1646"/>
                      <a:pt x="155" y="1813"/>
                    </a:cubicBezTo>
                    <a:cubicBezTo>
                      <a:pt x="227" y="1967"/>
                      <a:pt x="322" y="2218"/>
                      <a:pt x="429" y="2456"/>
                    </a:cubicBezTo>
                    <a:cubicBezTo>
                      <a:pt x="534" y="2675"/>
                      <a:pt x="704" y="2804"/>
                      <a:pt x="906" y="2804"/>
                    </a:cubicBezTo>
                    <a:cubicBezTo>
                      <a:pt x="978" y="2804"/>
                      <a:pt x="1053" y="2788"/>
                      <a:pt x="1131" y="2753"/>
                    </a:cubicBezTo>
                    <a:cubicBezTo>
                      <a:pt x="1500" y="2563"/>
                      <a:pt x="1870" y="2348"/>
                      <a:pt x="2227" y="2122"/>
                    </a:cubicBezTo>
                    <a:cubicBezTo>
                      <a:pt x="2001" y="1575"/>
                      <a:pt x="1834" y="1015"/>
                      <a:pt x="1536" y="527"/>
                    </a:cubicBezTo>
                    <a:cubicBezTo>
                      <a:pt x="1344" y="183"/>
                      <a:pt x="1045" y="0"/>
                      <a:pt x="790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 flipH="1" rot="8220972">
                <a:off x="382144" y="5079101"/>
                <a:ext cx="40337" cy="40631"/>
              </a:xfrm>
              <a:custGeom>
                <a:rect b="b" l="l" r="r" t="t"/>
                <a:pathLst>
                  <a:path extrusionOk="0" h="1520" w="1509">
                    <a:moveTo>
                      <a:pt x="1032" y="0"/>
                    </a:moveTo>
                    <a:cubicBezTo>
                      <a:pt x="1021" y="0"/>
                      <a:pt x="1011" y="0"/>
                      <a:pt x="1000" y="1"/>
                    </a:cubicBezTo>
                    <a:cubicBezTo>
                      <a:pt x="655" y="25"/>
                      <a:pt x="334" y="406"/>
                      <a:pt x="0" y="632"/>
                    </a:cubicBezTo>
                    <a:cubicBezTo>
                      <a:pt x="286" y="930"/>
                      <a:pt x="536" y="1299"/>
                      <a:pt x="881" y="1489"/>
                    </a:cubicBezTo>
                    <a:cubicBezTo>
                      <a:pt x="919" y="1510"/>
                      <a:pt x="958" y="1519"/>
                      <a:pt x="997" y="1519"/>
                    </a:cubicBezTo>
                    <a:cubicBezTo>
                      <a:pt x="1232" y="1519"/>
                      <a:pt x="1477" y="1181"/>
                      <a:pt x="1477" y="834"/>
                    </a:cubicBezTo>
                    <a:cubicBezTo>
                      <a:pt x="1407" y="543"/>
                      <a:pt x="1508" y="0"/>
                      <a:pt x="1032" y="0"/>
                    </a:cubicBezTo>
                    <a:close/>
                  </a:path>
                </a:pathLst>
              </a:custGeom>
              <a:solidFill>
                <a:srgbClr val="392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" name="Google Shape;129;p14"/>
          <p:cNvSpPr/>
          <p:nvPr/>
        </p:nvSpPr>
        <p:spPr>
          <a:xfrm flipH="1" rot="-5400000">
            <a:off x="9334033" y="4000041"/>
            <a:ext cx="1940689" cy="377521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14"/>
          <p:cNvGrpSpPr/>
          <p:nvPr/>
        </p:nvGrpSpPr>
        <p:grpSpPr>
          <a:xfrm>
            <a:off x="7047140" y="374691"/>
            <a:ext cx="4334046" cy="6108618"/>
            <a:chOff x="263432" y="374691"/>
            <a:chExt cx="4334046" cy="6108618"/>
          </a:xfrm>
        </p:grpSpPr>
        <p:grpSp>
          <p:nvGrpSpPr>
            <p:cNvPr id="131" name="Google Shape;131;p14"/>
            <p:cNvGrpSpPr/>
            <p:nvPr/>
          </p:nvGrpSpPr>
          <p:grpSpPr>
            <a:xfrm>
              <a:off x="263432" y="374691"/>
              <a:ext cx="4334046" cy="6108618"/>
              <a:chOff x="263432" y="374691"/>
              <a:chExt cx="4334046" cy="6108618"/>
            </a:xfrm>
          </p:grpSpPr>
          <p:pic>
            <p:nvPicPr>
              <p:cNvPr id="132" name="Google Shape;132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3432" y="374691"/>
                <a:ext cx="4334046" cy="610861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tl" dir="2700000" dist="635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33" name="Google Shape;133;p14"/>
              <p:cNvPicPr preferRelativeResize="0"/>
              <p:nvPr/>
            </p:nvPicPr>
            <p:blipFill rotWithShape="1">
              <a:blip r:embed="rId6">
                <a:alphaModFix/>
              </a:blip>
              <a:srcRect b="36096" l="26878" r="27962" t="35616"/>
              <a:stretch/>
            </p:blipFill>
            <p:spPr>
              <a:xfrm>
                <a:off x="2149984" y="526976"/>
                <a:ext cx="736268" cy="7482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4" name="Google Shape;134;p14"/>
            <p:cNvSpPr txBox="1"/>
            <p:nvPr/>
          </p:nvSpPr>
          <p:spPr>
            <a:xfrm>
              <a:off x="569831" y="1661058"/>
              <a:ext cx="3424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5B4737"/>
                  </a:solidFill>
                  <a:latin typeface="Great Vibes"/>
                  <a:ea typeface="Great Vibes"/>
                  <a:cs typeface="Great Vibes"/>
                  <a:sym typeface="Great Vibes"/>
                </a:rPr>
                <a:t>故事劇情</a:t>
              </a: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1123789" y="2607198"/>
              <a:ext cx="2487000" cy="28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95057"/>
                  </a:solidFill>
                  <a:latin typeface="Meiryo"/>
                  <a:ea typeface="Meiryo"/>
                  <a:cs typeface="Meiryo"/>
                  <a:sym typeface="Meiryo"/>
                </a:rPr>
                <a:t>以入取霍格華茲學院為誘惑，判斷使用者為巫師還是麻瓜，邀請其參與3道魔法題與畫出魔法生物，成功破關者即告知"你有巫師血統，歡迎入學"!</a:t>
              </a:r>
              <a:endParaRPr>
                <a:solidFill>
                  <a:srgbClr val="495057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95057"/>
                  </a:solidFill>
                  <a:latin typeface="Meiryo"/>
                  <a:ea typeface="Meiryo"/>
                  <a:cs typeface="Meiryo"/>
                  <a:sym typeface="Meiryo"/>
                </a:rPr>
                <a:t>但若是使用者不想破關，亦可直接跳至繪畫程序，獲得入學抽獎機會。</a:t>
              </a:r>
              <a:endParaRPr/>
            </a:p>
          </p:txBody>
        </p:sp>
      </p:grpSp>
      <p:pic>
        <p:nvPicPr>
          <p:cNvPr id="136" name="Google Shape;13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0371" y="4274124"/>
            <a:ext cx="2244800" cy="17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0800" y="2090375"/>
            <a:ext cx="1606350" cy="1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15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145" name="Google Shape;145;p15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5"/>
          <p:cNvSpPr txBox="1"/>
          <p:nvPr/>
        </p:nvSpPr>
        <p:spPr>
          <a:xfrm>
            <a:off x="4845600" y="870200"/>
            <a:ext cx="25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詳細遊玩影片</a:t>
            </a:r>
            <a:endParaRPr sz="800"/>
          </a:p>
        </p:txBody>
      </p:sp>
      <p:pic>
        <p:nvPicPr>
          <p:cNvPr id="160" name="Google Shape;160;p15" title="你是巫師還是麻瓜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7788" y="1424300"/>
            <a:ext cx="6816424" cy="51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 rot="-5400000">
            <a:off x="1155935" y="-1238262"/>
            <a:ext cx="1953892" cy="440849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4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 flipH="1" rot="-5400000">
            <a:off x="9075871" y="3741873"/>
            <a:ext cx="1883809" cy="434844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4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16"/>
          <p:cNvGrpSpPr/>
          <p:nvPr/>
        </p:nvGrpSpPr>
        <p:grpSpPr>
          <a:xfrm rot="7219339">
            <a:off x="672379" y="4927716"/>
            <a:ext cx="466562" cy="1733507"/>
            <a:chOff x="233100" y="5070805"/>
            <a:chExt cx="236039" cy="812660"/>
          </a:xfrm>
        </p:grpSpPr>
        <p:sp>
          <p:nvSpPr>
            <p:cNvPr id="168" name="Google Shape;168;p16"/>
            <p:cNvSpPr/>
            <p:nvPr/>
          </p:nvSpPr>
          <p:spPr>
            <a:xfrm flipH="1" rot="8220934">
              <a:off x="348508" y="5331712"/>
              <a:ext cx="78962" cy="86607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 flipH="1" rot="8220934">
              <a:off x="250808" y="5667970"/>
              <a:ext cx="72894" cy="80646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 flipH="1" rot="8220934">
              <a:off x="344472" y="5798122"/>
              <a:ext cx="62710" cy="73883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 flipH="1" rot="8220934">
              <a:off x="281280" y="5256345"/>
              <a:ext cx="74819" cy="67655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 flipH="1" rot="8220934">
              <a:off x="327911" y="5559967"/>
              <a:ext cx="65249" cy="76743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 flipH="1" rot="8220934">
              <a:off x="248366" y="5456175"/>
              <a:ext cx="80218" cy="69473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 flipH="1" rot="8220934">
              <a:off x="307795" y="5201224"/>
              <a:ext cx="47447" cy="56054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 flipH="1" rot="8220934">
              <a:off x="369607" y="5296485"/>
              <a:ext cx="48088" cy="46458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 flipH="1" rot="8220934">
              <a:off x="344715" y="5758019"/>
              <a:ext cx="41245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 flipH="1" rot="8220934">
              <a:off x="336411" y="5517064"/>
              <a:ext cx="44399" cy="42448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 flipH="1" rot="8220934">
              <a:off x="274407" y="5629478"/>
              <a:ext cx="38171" cy="41753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 flipH="1" rot="8220934">
              <a:off x="277504" y="5413555"/>
              <a:ext cx="38946" cy="32130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 flipH="1" rot="8220934">
              <a:off x="392041" y="5118246"/>
              <a:ext cx="59529" cy="74979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 flipH="1" rot="8220934">
              <a:off x="382144" y="5079102"/>
              <a:ext cx="40336" cy="40630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16"/>
          <p:cNvPicPr preferRelativeResize="0"/>
          <p:nvPr/>
        </p:nvPicPr>
        <p:blipFill rotWithShape="1">
          <a:blip r:embed="rId4">
            <a:alphaModFix/>
          </a:blip>
          <a:srcRect b="44380" l="0" r="0" t="3590"/>
          <a:stretch/>
        </p:blipFill>
        <p:spPr>
          <a:xfrm>
            <a:off x="2118375" y="1488500"/>
            <a:ext cx="3535651" cy="38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4843350" y="870200"/>
            <a:ext cx="250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遊戲開場介紹</a:t>
            </a:r>
            <a:endParaRPr sz="800"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5">
            <a:alphaModFix/>
          </a:blip>
          <a:srcRect b="46535" l="0" r="0" t="4319"/>
          <a:stretch/>
        </p:blipFill>
        <p:spPr>
          <a:xfrm>
            <a:off x="6373250" y="1488500"/>
            <a:ext cx="3885076" cy="378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192" name="Google Shape;192;p17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7"/>
          <p:cNvSpPr txBox="1"/>
          <p:nvPr/>
        </p:nvSpPr>
        <p:spPr>
          <a:xfrm>
            <a:off x="1974900" y="870200"/>
            <a:ext cx="82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選擇"是，我要挑戰"，解開3道魔法題(附上提示)</a:t>
            </a:r>
            <a:endParaRPr sz="800"/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4">
            <a:alphaModFix/>
          </a:blip>
          <a:srcRect b="6528" l="0" r="0" t="5015"/>
          <a:stretch/>
        </p:blipFill>
        <p:spPr>
          <a:xfrm>
            <a:off x="771105" y="1424300"/>
            <a:ext cx="2646819" cy="46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 rotWithShape="1">
          <a:blip r:embed="rId5">
            <a:alphaModFix/>
          </a:blip>
          <a:srcRect b="5307" l="0" r="0" t="4731"/>
          <a:stretch/>
        </p:blipFill>
        <p:spPr>
          <a:xfrm>
            <a:off x="4742275" y="1424300"/>
            <a:ext cx="2464425" cy="46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6">
            <a:alphaModFix/>
          </a:blip>
          <a:srcRect b="5669" l="0" r="0" t="4628"/>
          <a:stretch/>
        </p:blipFill>
        <p:spPr>
          <a:xfrm>
            <a:off x="8507075" y="1424300"/>
            <a:ext cx="2464425" cy="460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18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217" name="Google Shape;217;p18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8"/>
          <p:cNvSpPr txBox="1"/>
          <p:nvPr/>
        </p:nvSpPr>
        <p:spPr>
          <a:xfrm>
            <a:off x="1974900" y="870200"/>
            <a:ext cx="82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解題過程中回答錯誤，告知使用者回頭選擇畫圖</a:t>
            </a:r>
            <a:endParaRPr sz="800"/>
          </a:p>
        </p:txBody>
      </p:sp>
      <p:pic>
        <p:nvPicPr>
          <p:cNvPr id="232" name="Google Shape;232;p18"/>
          <p:cNvPicPr preferRelativeResize="0"/>
          <p:nvPr/>
        </p:nvPicPr>
        <p:blipFill rotWithShape="1">
          <a:blip r:embed="rId4">
            <a:alphaModFix/>
          </a:blip>
          <a:srcRect b="6028" l="0" r="0" t="36612"/>
          <a:stretch/>
        </p:blipFill>
        <p:spPr>
          <a:xfrm>
            <a:off x="4180900" y="1623450"/>
            <a:ext cx="3830199" cy="45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19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240" name="Google Shape;240;p19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9"/>
          <p:cNvSpPr txBox="1"/>
          <p:nvPr/>
        </p:nvSpPr>
        <p:spPr>
          <a:xfrm>
            <a:off x="1394400" y="870200"/>
            <a:ext cx="940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解開魔法題，上傳圖片驗證，傳送位置，獲取入學資格</a:t>
            </a:r>
            <a:endParaRPr sz="800"/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4">
            <a:alphaModFix/>
          </a:blip>
          <a:srcRect b="5797" l="0" r="0" t="5691"/>
          <a:stretch/>
        </p:blipFill>
        <p:spPr>
          <a:xfrm>
            <a:off x="933500" y="1478750"/>
            <a:ext cx="2464425" cy="45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5">
            <a:alphaModFix/>
          </a:blip>
          <a:srcRect b="6104" l="0" r="0" t="27971"/>
          <a:stretch/>
        </p:blipFill>
        <p:spPr>
          <a:xfrm>
            <a:off x="4683600" y="1424300"/>
            <a:ext cx="2974976" cy="40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 rotWithShape="1">
          <a:blip r:embed="rId6">
            <a:alphaModFix/>
          </a:blip>
          <a:srcRect b="11389" l="0" r="0" t="28633"/>
          <a:stretch/>
        </p:blipFill>
        <p:spPr>
          <a:xfrm>
            <a:off x="8794850" y="1424300"/>
            <a:ext cx="2915576" cy="363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0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20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265" name="Google Shape;265;p20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0"/>
          <p:cNvSpPr txBox="1"/>
          <p:nvPr/>
        </p:nvSpPr>
        <p:spPr>
          <a:xfrm>
            <a:off x="2459250" y="870200"/>
            <a:ext cx="727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若</a:t>
            </a: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不解題，直接上傳圖片，獲取抽籤機會</a:t>
            </a:r>
            <a:endParaRPr sz="800"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4">
            <a:alphaModFix/>
          </a:blip>
          <a:srcRect b="4799" l="0" r="0" t="5312"/>
          <a:stretch/>
        </p:blipFill>
        <p:spPr>
          <a:xfrm>
            <a:off x="787875" y="1498225"/>
            <a:ext cx="2464425" cy="46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 rotWithShape="1">
          <a:blip r:embed="rId5">
            <a:alphaModFix/>
          </a:blip>
          <a:srcRect b="11199" l="0" r="0" t="5223"/>
          <a:stretch/>
        </p:blipFill>
        <p:spPr>
          <a:xfrm>
            <a:off x="4819475" y="1498225"/>
            <a:ext cx="2650471" cy="46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0"/>
          <p:cNvPicPr preferRelativeResize="0"/>
          <p:nvPr/>
        </p:nvPicPr>
        <p:blipFill rotWithShape="1">
          <a:blip r:embed="rId6">
            <a:alphaModFix/>
          </a:blip>
          <a:srcRect b="5663" l="0" r="0" t="3575"/>
          <a:stretch/>
        </p:blipFill>
        <p:spPr>
          <a:xfrm>
            <a:off x="8878675" y="1498225"/>
            <a:ext cx="2408449" cy="454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 rot="-5400000">
            <a:off x="1156006" y="-1238301"/>
            <a:ext cx="1953860" cy="440860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 flipH="1" rot="-5400000">
            <a:off x="9075854" y="3741890"/>
            <a:ext cx="1883788" cy="43483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noFill/>
          <a:ln cap="flat" cmpd="sng" w="9525">
            <a:solidFill>
              <a:srgbClr val="5B4737">
                <a:alpha val="2078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21"/>
          <p:cNvGrpSpPr/>
          <p:nvPr/>
        </p:nvGrpSpPr>
        <p:grpSpPr>
          <a:xfrm rot="7219317">
            <a:off x="672459" y="4927929"/>
            <a:ext cx="466557" cy="1733486"/>
            <a:chOff x="233100" y="5070804"/>
            <a:chExt cx="236041" cy="812662"/>
          </a:xfrm>
        </p:grpSpPr>
        <p:sp>
          <p:nvSpPr>
            <p:cNvPr id="290" name="Google Shape;290;p21"/>
            <p:cNvSpPr/>
            <p:nvPr/>
          </p:nvSpPr>
          <p:spPr>
            <a:xfrm flipH="1" rot="8220972">
              <a:off x="348508" y="5331710"/>
              <a:ext cx="78964" cy="86609"/>
            </a:xfrm>
            <a:custGeom>
              <a:rect b="b" l="l" r="r" t="t"/>
              <a:pathLst>
                <a:path extrusionOk="0" h="3240" w="2954">
                  <a:moveTo>
                    <a:pt x="1162" y="1"/>
                  </a:moveTo>
                  <a:cubicBezTo>
                    <a:pt x="959" y="1"/>
                    <a:pt x="733" y="50"/>
                    <a:pt x="572" y="120"/>
                  </a:cubicBezTo>
                  <a:cubicBezTo>
                    <a:pt x="203" y="275"/>
                    <a:pt x="0" y="680"/>
                    <a:pt x="96" y="1073"/>
                  </a:cubicBezTo>
                  <a:cubicBezTo>
                    <a:pt x="334" y="2013"/>
                    <a:pt x="965" y="2799"/>
                    <a:pt x="1822" y="3240"/>
                  </a:cubicBezTo>
                  <a:lnTo>
                    <a:pt x="2953" y="1942"/>
                  </a:lnTo>
                  <a:cubicBezTo>
                    <a:pt x="2691" y="1192"/>
                    <a:pt x="2191" y="537"/>
                    <a:pt x="1524" y="85"/>
                  </a:cubicBezTo>
                  <a:cubicBezTo>
                    <a:pt x="1436" y="25"/>
                    <a:pt x="1305" y="1"/>
                    <a:pt x="1162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 flipH="1" rot="8220972">
              <a:off x="250808" y="5667968"/>
              <a:ext cx="72896" cy="80648"/>
            </a:xfrm>
            <a:custGeom>
              <a:rect b="b" l="l" r="r" t="t"/>
              <a:pathLst>
                <a:path extrusionOk="0" h="3017" w="2727">
                  <a:moveTo>
                    <a:pt x="645" y="1"/>
                  </a:moveTo>
                  <a:cubicBezTo>
                    <a:pt x="324" y="1"/>
                    <a:pt x="40" y="262"/>
                    <a:pt x="12" y="631"/>
                  </a:cubicBezTo>
                  <a:cubicBezTo>
                    <a:pt x="0" y="833"/>
                    <a:pt x="0" y="1048"/>
                    <a:pt x="0" y="1191"/>
                  </a:cubicBezTo>
                  <a:cubicBezTo>
                    <a:pt x="143" y="2048"/>
                    <a:pt x="750" y="2405"/>
                    <a:pt x="1322" y="2798"/>
                  </a:cubicBezTo>
                  <a:cubicBezTo>
                    <a:pt x="1496" y="2926"/>
                    <a:pt x="1662" y="3017"/>
                    <a:pt x="1815" y="3017"/>
                  </a:cubicBezTo>
                  <a:cubicBezTo>
                    <a:pt x="1976" y="3017"/>
                    <a:pt x="2123" y="2917"/>
                    <a:pt x="2251" y="2655"/>
                  </a:cubicBezTo>
                  <a:cubicBezTo>
                    <a:pt x="2334" y="2500"/>
                    <a:pt x="2524" y="2381"/>
                    <a:pt x="2596" y="2238"/>
                  </a:cubicBezTo>
                  <a:cubicBezTo>
                    <a:pt x="2667" y="2107"/>
                    <a:pt x="2727" y="1893"/>
                    <a:pt x="2667" y="1798"/>
                  </a:cubicBezTo>
                  <a:cubicBezTo>
                    <a:pt x="2405" y="1429"/>
                    <a:pt x="2120" y="1083"/>
                    <a:pt x="1810" y="762"/>
                  </a:cubicBezTo>
                  <a:cubicBezTo>
                    <a:pt x="1548" y="488"/>
                    <a:pt x="1262" y="262"/>
                    <a:pt x="929" y="71"/>
                  </a:cubicBezTo>
                  <a:cubicBezTo>
                    <a:pt x="835" y="23"/>
                    <a:pt x="738" y="1"/>
                    <a:pt x="64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 flipH="1" rot="8220972">
              <a:off x="344472" y="5798120"/>
              <a:ext cx="62711" cy="73885"/>
            </a:xfrm>
            <a:custGeom>
              <a:rect b="b" l="l" r="r" t="t"/>
              <a:pathLst>
                <a:path extrusionOk="0" h="2764" w="2346">
                  <a:moveTo>
                    <a:pt x="709" y="0"/>
                  </a:moveTo>
                  <a:cubicBezTo>
                    <a:pt x="551" y="0"/>
                    <a:pt x="412" y="61"/>
                    <a:pt x="322" y="185"/>
                  </a:cubicBezTo>
                  <a:cubicBezTo>
                    <a:pt x="155" y="399"/>
                    <a:pt x="60" y="661"/>
                    <a:pt x="24" y="947"/>
                  </a:cubicBezTo>
                  <a:cubicBezTo>
                    <a:pt x="0" y="1089"/>
                    <a:pt x="0" y="1232"/>
                    <a:pt x="24" y="1375"/>
                  </a:cubicBezTo>
                  <a:cubicBezTo>
                    <a:pt x="60" y="1554"/>
                    <a:pt x="143" y="1732"/>
                    <a:pt x="250" y="1887"/>
                  </a:cubicBezTo>
                  <a:cubicBezTo>
                    <a:pt x="345" y="2030"/>
                    <a:pt x="476" y="2256"/>
                    <a:pt x="619" y="2482"/>
                  </a:cubicBezTo>
                  <a:cubicBezTo>
                    <a:pt x="736" y="2661"/>
                    <a:pt x="893" y="2764"/>
                    <a:pt x="1064" y="2764"/>
                  </a:cubicBezTo>
                  <a:cubicBezTo>
                    <a:pt x="1155" y="2764"/>
                    <a:pt x="1250" y="2735"/>
                    <a:pt x="1346" y="2673"/>
                  </a:cubicBezTo>
                  <a:cubicBezTo>
                    <a:pt x="1691" y="2435"/>
                    <a:pt x="2024" y="2173"/>
                    <a:pt x="2346" y="1899"/>
                  </a:cubicBezTo>
                  <a:cubicBezTo>
                    <a:pt x="2036" y="1387"/>
                    <a:pt x="1786" y="863"/>
                    <a:pt x="1441" y="411"/>
                  </a:cubicBezTo>
                  <a:cubicBezTo>
                    <a:pt x="1226" y="139"/>
                    <a:pt x="947" y="0"/>
                    <a:pt x="70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 flipH="1" rot="8220972">
              <a:off x="281280" y="5256344"/>
              <a:ext cx="74820" cy="67656"/>
            </a:xfrm>
            <a:custGeom>
              <a:rect b="b" l="l" r="r" t="t"/>
              <a:pathLst>
                <a:path extrusionOk="0" h="2531" w="2799">
                  <a:moveTo>
                    <a:pt x="987" y="0"/>
                  </a:moveTo>
                  <a:cubicBezTo>
                    <a:pt x="750" y="0"/>
                    <a:pt x="461" y="83"/>
                    <a:pt x="275" y="177"/>
                  </a:cubicBezTo>
                  <a:cubicBezTo>
                    <a:pt x="96" y="272"/>
                    <a:pt x="1" y="713"/>
                    <a:pt x="36" y="974"/>
                  </a:cubicBezTo>
                  <a:cubicBezTo>
                    <a:pt x="144" y="1796"/>
                    <a:pt x="596" y="2248"/>
                    <a:pt x="1525" y="2487"/>
                  </a:cubicBezTo>
                  <a:cubicBezTo>
                    <a:pt x="1630" y="2515"/>
                    <a:pt x="1722" y="2530"/>
                    <a:pt x="1805" y="2530"/>
                  </a:cubicBezTo>
                  <a:cubicBezTo>
                    <a:pt x="2030" y="2530"/>
                    <a:pt x="2180" y="2418"/>
                    <a:pt x="2311" y="2165"/>
                  </a:cubicBezTo>
                  <a:cubicBezTo>
                    <a:pt x="2452" y="1941"/>
                    <a:pt x="2617" y="1741"/>
                    <a:pt x="2793" y="1564"/>
                  </a:cubicBezTo>
                  <a:lnTo>
                    <a:pt x="2793" y="1564"/>
                  </a:lnTo>
                  <a:cubicBezTo>
                    <a:pt x="2795" y="1566"/>
                    <a:pt x="2797" y="1568"/>
                    <a:pt x="2799" y="1570"/>
                  </a:cubicBezTo>
                  <a:lnTo>
                    <a:pt x="2799" y="1558"/>
                  </a:lnTo>
                  <a:cubicBezTo>
                    <a:pt x="2797" y="1560"/>
                    <a:pt x="2795" y="1562"/>
                    <a:pt x="2793" y="1564"/>
                  </a:cubicBezTo>
                  <a:lnTo>
                    <a:pt x="2793" y="1564"/>
                  </a:lnTo>
                  <a:cubicBezTo>
                    <a:pt x="2307" y="1053"/>
                    <a:pt x="1856" y="485"/>
                    <a:pt x="1299" y="82"/>
                  </a:cubicBezTo>
                  <a:cubicBezTo>
                    <a:pt x="1224" y="24"/>
                    <a:pt x="1113" y="0"/>
                    <a:pt x="987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flipH="1" rot="8220972">
              <a:off x="327911" y="5559965"/>
              <a:ext cx="65250" cy="76745"/>
            </a:xfrm>
            <a:custGeom>
              <a:rect b="b" l="l" r="r" t="t"/>
              <a:pathLst>
                <a:path extrusionOk="0" h="2871" w="2441">
                  <a:moveTo>
                    <a:pt x="789" y="0"/>
                  </a:moveTo>
                  <a:cubicBezTo>
                    <a:pt x="672" y="0"/>
                    <a:pt x="555" y="16"/>
                    <a:pt x="441" y="49"/>
                  </a:cubicBezTo>
                  <a:cubicBezTo>
                    <a:pt x="226" y="132"/>
                    <a:pt x="24" y="549"/>
                    <a:pt x="24" y="811"/>
                  </a:cubicBezTo>
                  <a:cubicBezTo>
                    <a:pt x="0" y="1799"/>
                    <a:pt x="703" y="2323"/>
                    <a:pt x="1417" y="2871"/>
                  </a:cubicBezTo>
                  <a:cubicBezTo>
                    <a:pt x="1739" y="2597"/>
                    <a:pt x="2012" y="2383"/>
                    <a:pt x="2251" y="2144"/>
                  </a:cubicBezTo>
                  <a:cubicBezTo>
                    <a:pt x="2346" y="2049"/>
                    <a:pt x="2441" y="1883"/>
                    <a:pt x="2417" y="1787"/>
                  </a:cubicBezTo>
                  <a:cubicBezTo>
                    <a:pt x="2215" y="1168"/>
                    <a:pt x="2036" y="501"/>
                    <a:pt x="1441" y="168"/>
                  </a:cubicBezTo>
                  <a:cubicBezTo>
                    <a:pt x="1238" y="59"/>
                    <a:pt x="1014" y="0"/>
                    <a:pt x="789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 flipH="1" rot="8220972">
              <a:off x="248366" y="5456174"/>
              <a:ext cx="80220" cy="69474"/>
            </a:xfrm>
            <a:custGeom>
              <a:rect b="b" l="l" r="r" t="t"/>
              <a:pathLst>
                <a:path extrusionOk="0" h="2599" w="3001">
                  <a:moveTo>
                    <a:pt x="1101" y="1"/>
                  </a:moveTo>
                  <a:cubicBezTo>
                    <a:pt x="1047" y="1"/>
                    <a:pt x="989" y="6"/>
                    <a:pt x="929" y="17"/>
                  </a:cubicBezTo>
                  <a:cubicBezTo>
                    <a:pt x="215" y="147"/>
                    <a:pt x="0" y="659"/>
                    <a:pt x="310" y="1302"/>
                  </a:cubicBezTo>
                  <a:cubicBezTo>
                    <a:pt x="691" y="2076"/>
                    <a:pt x="1524" y="2172"/>
                    <a:pt x="2132" y="2588"/>
                  </a:cubicBezTo>
                  <a:cubicBezTo>
                    <a:pt x="2144" y="2596"/>
                    <a:pt x="2162" y="2599"/>
                    <a:pt x="2183" y="2599"/>
                  </a:cubicBezTo>
                  <a:cubicBezTo>
                    <a:pt x="2264" y="2599"/>
                    <a:pt x="2391" y="2550"/>
                    <a:pt x="2429" y="2493"/>
                  </a:cubicBezTo>
                  <a:cubicBezTo>
                    <a:pt x="3001" y="1731"/>
                    <a:pt x="3001" y="1719"/>
                    <a:pt x="2417" y="909"/>
                  </a:cubicBezTo>
                  <a:cubicBezTo>
                    <a:pt x="2394" y="874"/>
                    <a:pt x="2370" y="814"/>
                    <a:pt x="2334" y="790"/>
                  </a:cubicBezTo>
                  <a:cubicBezTo>
                    <a:pt x="1933" y="509"/>
                    <a:pt x="1651" y="1"/>
                    <a:pt x="1101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 flipH="1" rot="8220972">
              <a:off x="307795" y="5201223"/>
              <a:ext cx="47448" cy="56055"/>
            </a:xfrm>
            <a:custGeom>
              <a:rect b="b" l="l" r="r" t="t"/>
              <a:pathLst>
                <a:path extrusionOk="0" h="2097" w="1775">
                  <a:moveTo>
                    <a:pt x="763" y="1"/>
                  </a:moveTo>
                  <a:cubicBezTo>
                    <a:pt x="766" y="2"/>
                    <a:pt x="769" y="3"/>
                    <a:pt x="773" y="4"/>
                  </a:cubicBezTo>
                  <a:lnTo>
                    <a:pt x="773" y="4"/>
                  </a:lnTo>
                  <a:cubicBezTo>
                    <a:pt x="773" y="3"/>
                    <a:pt x="774" y="2"/>
                    <a:pt x="775" y="1"/>
                  </a:cubicBezTo>
                  <a:close/>
                  <a:moveTo>
                    <a:pt x="773" y="4"/>
                  </a:moveTo>
                  <a:lnTo>
                    <a:pt x="773" y="4"/>
                  </a:lnTo>
                  <a:cubicBezTo>
                    <a:pt x="547" y="324"/>
                    <a:pt x="298" y="633"/>
                    <a:pt x="84" y="953"/>
                  </a:cubicBezTo>
                  <a:cubicBezTo>
                    <a:pt x="25" y="1072"/>
                    <a:pt x="1" y="1203"/>
                    <a:pt x="48" y="1334"/>
                  </a:cubicBezTo>
                  <a:cubicBezTo>
                    <a:pt x="176" y="1685"/>
                    <a:pt x="881" y="2016"/>
                    <a:pt x="1344" y="2016"/>
                  </a:cubicBezTo>
                  <a:cubicBezTo>
                    <a:pt x="1401" y="2016"/>
                    <a:pt x="1453" y="2011"/>
                    <a:pt x="1501" y="2001"/>
                  </a:cubicBezTo>
                  <a:cubicBezTo>
                    <a:pt x="1511" y="1998"/>
                    <a:pt x="1521" y="1997"/>
                    <a:pt x="1532" y="1997"/>
                  </a:cubicBezTo>
                  <a:cubicBezTo>
                    <a:pt x="1607" y="1997"/>
                    <a:pt x="1691" y="2065"/>
                    <a:pt x="1775" y="2096"/>
                  </a:cubicBezTo>
                  <a:cubicBezTo>
                    <a:pt x="1763" y="1692"/>
                    <a:pt x="1751" y="1287"/>
                    <a:pt x="1739" y="870"/>
                  </a:cubicBezTo>
                  <a:lnTo>
                    <a:pt x="1739" y="894"/>
                  </a:lnTo>
                  <a:cubicBezTo>
                    <a:pt x="1526" y="480"/>
                    <a:pt x="1243" y="137"/>
                    <a:pt x="773" y="4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 flipH="1" rot="8220972">
              <a:off x="369607" y="5296484"/>
              <a:ext cx="48089" cy="46459"/>
            </a:xfrm>
            <a:custGeom>
              <a:rect b="b" l="l" r="r" t="t"/>
              <a:pathLst>
                <a:path extrusionOk="0" h="1738" w="1799">
                  <a:moveTo>
                    <a:pt x="834" y="0"/>
                  </a:moveTo>
                  <a:lnTo>
                    <a:pt x="1" y="1274"/>
                  </a:lnTo>
                  <a:cubicBezTo>
                    <a:pt x="398" y="1583"/>
                    <a:pt x="777" y="1738"/>
                    <a:pt x="1067" y="1738"/>
                  </a:cubicBezTo>
                  <a:cubicBezTo>
                    <a:pt x="1247" y="1738"/>
                    <a:pt x="1393" y="1679"/>
                    <a:pt x="1489" y="1560"/>
                  </a:cubicBezTo>
                  <a:cubicBezTo>
                    <a:pt x="1798" y="1191"/>
                    <a:pt x="1572" y="596"/>
                    <a:pt x="834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flipH="1" rot="8220972">
              <a:off x="344715" y="5758018"/>
              <a:ext cx="41246" cy="40818"/>
            </a:xfrm>
            <a:custGeom>
              <a:rect b="b" l="l" r="r" t="t"/>
              <a:pathLst>
                <a:path extrusionOk="0" h="1527" w="1543">
                  <a:moveTo>
                    <a:pt x="998" y="0"/>
                  </a:moveTo>
                  <a:cubicBezTo>
                    <a:pt x="966" y="0"/>
                    <a:pt x="932" y="4"/>
                    <a:pt x="894" y="11"/>
                  </a:cubicBezTo>
                  <a:cubicBezTo>
                    <a:pt x="560" y="82"/>
                    <a:pt x="298" y="511"/>
                    <a:pt x="1" y="773"/>
                  </a:cubicBezTo>
                  <a:cubicBezTo>
                    <a:pt x="322" y="1035"/>
                    <a:pt x="620" y="1368"/>
                    <a:pt x="989" y="1511"/>
                  </a:cubicBezTo>
                  <a:cubicBezTo>
                    <a:pt x="1017" y="1522"/>
                    <a:pt x="1045" y="1527"/>
                    <a:pt x="1072" y="1527"/>
                  </a:cubicBezTo>
                  <a:cubicBezTo>
                    <a:pt x="1317" y="1527"/>
                    <a:pt x="1543" y="1126"/>
                    <a:pt x="1489" y="773"/>
                  </a:cubicBezTo>
                  <a:cubicBezTo>
                    <a:pt x="1379" y="509"/>
                    <a:pt x="1391" y="0"/>
                    <a:pt x="998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1"/>
            <p:cNvSpPr/>
            <p:nvPr/>
          </p:nvSpPr>
          <p:spPr>
            <a:xfrm flipH="1" rot="8220972">
              <a:off x="336411" y="5517063"/>
              <a:ext cx="44400" cy="42449"/>
            </a:xfrm>
            <a:custGeom>
              <a:rect b="b" l="l" r="r" t="t"/>
              <a:pathLst>
                <a:path extrusionOk="0" h="1588" w="1661">
                  <a:moveTo>
                    <a:pt x="846" y="1"/>
                  </a:moveTo>
                  <a:cubicBezTo>
                    <a:pt x="536" y="275"/>
                    <a:pt x="274" y="501"/>
                    <a:pt x="36" y="739"/>
                  </a:cubicBezTo>
                  <a:cubicBezTo>
                    <a:pt x="1" y="811"/>
                    <a:pt x="1" y="918"/>
                    <a:pt x="36" y="989"/>
                  </a:cubicBezTo>
                  <a:cubicBezTo>
                    <a:pt x="358" y="1203"/>
                    <a:pt x="667" y="1477"/>
                    <a:pt x="1013" y="1573"/>
                  </a:cubicBezTo>
                  <a:cubicBezTo>
                    <a:pt x="1055" y="1583"/>
                    <a:pt x="1097" y="1587"/>
                    <a:pt x="1136" y="1587"/>
                  </a:cubicBezTo>
                  <a:cubicBezTo>
                    <a:pt x="1468" y="1587"/>
                    <a:pt x="1660" y="1248"/>
                    <a:pt x="1501" y="918"/>
                  </a:cubicBezTo>
                  <a:cubicBezTo>
                    <a:pt x="1346" y="596"/>
                    <a:pt x="1084" y="334"/>
                    <a:pt x="846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 flipH="1" rot="8220972">
              <a:off x="274407" y="5629477"/>
              <a:ext cx="38172" cy="41754"/>
            </a:xfrm>
            <a:custGeom>
              <a:rect b="b" l="l" r="r" t="t"/>
              <a:pathLst>
                <a:path extrusionOk="0" h="1562" w="1428">
                  <a:moveTo>
                    <a:pt x="929" y="1"/>
                  </a:moveTo>
                  <a:cubicBezTo>
                    <a:pt x="548" y="358"/>
                    <a:pt x="298" y="584"/>
                    <a:pt x="60" y="834"/>
                  </a:cubicBezTo>
                  <a:cubicBezTo>
                    <a:pt x="0" y="894"/>
                    <a:pt x="0" y="1120"/>
                    <a:pt x="36" y="1132"/>
                  </a:cubicBezTo>
                  <a:cubicBezTo>
                    <a:pt x="357" y="1323"/>
                    <a:pt x="691" y="1465"/>
                    <a:pt x="1036" y="1561"/>
                  </a:cubicBezTo>
                  <a:cubicBezTo>
                    <a:pt x="1039" y="1561"/>
                    <a:pt x="1042" y="1562"/>
                    <a:pt x="1045" y="1562"/>
                  </a:cubicBezTo>
                  <a:cubicBezTo>
                    <a:pt x="1139" y="1562"/>
                    <a:pt x="1428" y="1235"/>
                    <a:pt x="1393" y="1120"/>
                  </a:cubicBezTo>
                  <a:cubicBezTo>
                    <a:pt x="1310" y="751"/>
                    <a:pt x="1107" y="406"/>
                    <a:pt x="929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 flipH="1" rot="8220972">
              <a:off x="277504" y="5413554"/>
              <a:ext cx="38947" cy="32131"/>
            </a:xfrm>
            <a:custGeom>
              <a:rect b="b" l="l" r="r" t="t"/>
              <a:pathLst>
                <a:path extrusionOk="0" h="1202" w="1457">
                  <a:moveTo>
                    <a:pt x="695" y="1"/>
                  </a:moveTo>
                  <a:cubicBezTo>
                    <a:pt x="480" y="215"/>
                    <a:pt x="159" y="382"/>
                    <a:pt x="76" y="667"/>
                  </a:cubicBezTo>
                  <a:cubicBezTo>
                    <a:pt x="0" y="915"/>
                    <a:pt x="460" y="1201"/>
                    <a:pt x="953" y="1201"/>
                  </a:cubicBezTo>
                  <a:cubicBezTo>
                    <a:pt x="1006" y="1201"/>
                    <a:pt x="1059" y="1198"/>
                    <a:pt x="1111" y="1191"/>
                  </a:cubicBezTo>
                  <a:cubicBezTo>
                    <a:pt x="1171" y="1096"/>
                    <a:pt x="1457" y="822"/>
                    <a:pt x="1409" y="751"/>
                  </a:cubicBezTo>
                  <a:cubicBezTo>
                    <a:pt x="1230" y="465"/>
                    <a:pt x="945" y="239"/>
                    <a:pt x="695" y="1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 flipH="1" rot="8220972">
              <a:off x="392041" y="5118244"/>
              <a:ext cx="59530" cy="74981"/>
            </a:xfrm>
            <a:custGeom>
              <a:rect b="b" l="l" r="r" t="t"/>
              <a:pathLst>
                <a:path extrusionOk="0" h="2805" w="2227">
                  <a:moveTo>
                    <a:pt x="790" y="0"/>
                  </a:moveTo>
                  <a:cubicBezTo>
                    <a:pt x="665" y="0"/>
                    <a:pt x="551" y="44"/>
                    <a:pt x="465" y="134"/>
                  </a:cubicBezTo>
                  <a:cubicBezTo>
                    <a:pt x="274" y="336"/>
                    <a:pt x="131" y="574"/>
                    <a:pt x="60" y="848"/>
                  </a:cubicBezTo>
                  <a:cubicBezTo>
                    <a:pt x="24" y="991"/>
                    <a:pt x="0" y="1134"/>
                    <a:pt x="0" y="1277"/>
                  </a:cubicBezTo>
                  <a:cubicBezTo>
                    <a:pt x="12" y="1467"/>
                    <a:pt x="72" y="1646"/>
                    <a:pt x="155" y="1813"/>
                  </a:cubicBezTo>
                  <a:cubicBezTo>
                    <a:pt x="227" y="1967"/>
                    <a:pt x="322" y="2218"/>
                    <a:pt x="429" y="2456"/>
                  </a:cubicBezTo>
                  <a:cubicBezTo>
                    <a:pt x="534" y="2675"/>
                    <a:pt x="704" y="2804"/>
                    <a:pt x="906" y="2804"/>
                  </a:cubicBezTo>
                  <a:cubicBezTo>
                    <a:pt x="978" y="2804"/>
                    <a:pt x="1053" y="2788"/>
                    <a:pt x="1131" y="2753"/>
                  </a:cubicBezTo>
                  <a:cubicBezTo>
                    <a:pt x="1500" y="2563"/>
                    <a:pt x="1870" y="2348"/>
                    <a:pt x="2227" y="2122"/>
                  </a:cubicBezTo>
                  <a:cubicBezTo>
                    <a:pt x="2001" y="1575"/>
                    <a:pt x="1834" y="1015"/>
                    <a:pt x="1536" y="527"/>
                  </a:cubicBezTo>
                  <a:cubicBezTo>
                    <a:pt x="1344" y="183"/>
                    <a:pt x="1045" y="0"/>
                    <a:pt x="790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 flipH="1" rot="8220972">
              <a:off x="382144" y="5079101"/>
              <a:ext cx="40337" cy="40631"/>
            </a:xfrm>
            <a:custGeom>
              <a:rect b="b" l="l" r="r" t="t"/>
              <a:pathLst>
                <a:path extrusionOk="0" h="1520" w="1509">
                  <a:moveTo>
                    <a:pt x="1032" y="0"/>
                  </a:moveTo>
                  <a:cubicBezTo>
                    <a:pt x="1021" y="0"/>
                    <a:pt x="1011" y="0"/>
                    <a:pt x="1000" y="1"/>
                  </a:cubicBezTo>
                  <a:cubicBezTo>
                    <a:pt x="655" y="25"/>
                    <a:pt x="334" y="406"/>
                    <a:pt x="0" y="632"/>
                  </a:cubicBezTo>
                  <a:cubicBezTo>
                    <a:pt x="286" y="930"/>
                    <a:pt x="536" y="1299"/>
                    <a:pt x="881" y="1489"/>
                  </a:cubicBezTo>
                  <a:cubicBezTo>
                    <a:pt x="919" y="1510"/>
                    <a:pt x="958" y="1519"/>
                    <a:pt x="997" y="1519"/>
                  </a:cubicBezTo>
                  <a:cubicBezTo>
                    <a:pt x="1232" y="1519"/>
                    <a:pt x="1477" y="1181"/>
                    <a:pt x="1477" y="834"/>
                  </a:cubicBezTo>
                  <a:cubicBezTo>
                    <a:pt x="1407" y="543"/>
                    <a:pt x="1508" y="0"/>
                    <a:pt x="1032" y="0"/>
                  </a:cubicBezTo>
                  <a:close/>
                </a:path>
              </a:pathLst>
            </a:custGeom>
            <a:solidFill>
              <a:srgbClr val="392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21"/>
          <p:cNvSpPr txBox="1"/>
          <p:nvPr/>
        </p:nvSpPr>
        <p:spPr>
          <a:xfrm>
            <a:off x="86850" y="870200"/>
            <a:ext cx="1201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不論是否有解題，只要</a:t>
            </a: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上傳的圖片</a:t>
            </a: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不是魔法生物</a:t>
            </a: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，即</a:t>
            </a:r>
            <a:r>
              <a:rPr b="1" lang="en-US" sz="3000">
                <a:solidFill>
                  <a:srgbClr val="411A09"/>
                </a:solidFill>
                <a:latin typeface="EB Garamond"/>
                <a:ea typeface="EB Garamond"/>
                <a:cs typeface="EB Garamond"/>
                <a:sym typeface="EB Garamond"/>
              </a:rPr>
              <a:t>告知使用者為麻瓜</a:t>
            </a:r>
            <a:endParaRPr sz="800"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4">
            <a:alphaModFix/>
          </a:blip>
          <a:srcRect b="37908" l="0" r="0" t="4540"/>
          <a:stretch/>
        </p:blipFill>
        <p:spPr>
          <a:xfrm>
            <a:off x="4314775" y="1702825"/>
            <a:ext cx="3562449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